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98" r:id="rId2"/>
    <p:sldMasterId id="2147483710" r:id="rId3"/>
    <p:sldMasterId id="2147483653" r:id="rId4"/>
  </p:sldMasterIdLst>
  <p:notesMasterIdLst>
    <p:notesMasterId r:id="rId47"/>
  </p:notesMasterIdLst>
  <p:handoutMasterIdLst>
    <p:handoutMasterId r:id="rId48"/>
  </p:handoutMasterIdLst>
  <p:sldIdLst>
    <p:sldId id="260" r:id="rId5"/>
    <p:sldId id="261" r:id="rId6"/>
    <p:sldId id="262" r:id="rId7"/>
    <p:sldId id="263" r:id="rId8"/>
    <p:sldId id="303" r:id="rId9"/>
    <p:sldId id="304" r:id="rId10"/>
    <p:sldId id="305" r:id="rId11"/>
    <p:sldId id="306" r:id="rId12"/>
    <p:sldId id="307" r:id="rId13"/>
    <p:sldId id="308" r:id="rId14"/>
    <p:sldId id="275" r:id="rId15"/>
    <p:sldId id="276" r:id="rId16"/>
    <p:sldId id="311" r:id="rId17"/>
    <p:sldId id="277" r:id="rId18"/>
    <p:sldId id="310" r:id="rId19"/>
    <p:sldId id="312" r:id="rId20"/>
    <p:sldId id="279" r:id="rId21"/>
    <p:sldId id="314" r:id="rId22"/>
    <p:sldId id="281" r:id="rId23"/>
    <p:sldId id="313" r:id="rId24"/>
    <p:sldId id="315" r:id="rId25"/>
    <p:sldId id="316" r:id="rId26"/>
    <p:sldId id="318" r:id="rId27"/>
    <p:sldId id="319" r:id="rId28"/>
    <p:sldId id="284" r:id="rId29"/>
    <p:sldId id="285" r:id="rId30"/>
    <p:sldId id="288" r:id="rId31"/>
    <p:sldId id="289" r:id="rId32"/>
    <p:sldId id="290" r:id="rId33"/>
    <p:sldId id="291" r:id="rId34"/>
    <p:sldId id="292" r:id="rId35"/>
    <p:sldId id="293" r:id="rId36"/>
    <p:sldId id="296" r:id="rId37"/>
    <p:sldId id="320" r:id="rId38"/>
    <p:sldId id="321" r:id="rId39"/>
    <p:sldId id="322" r:id="rId40"/>
    <p:sldId id="298" r:id="rId41"/>
    <p:sldId id="297" r:id="rId42"/>
    <p:sldId id="299" r:id="rId43"/>
    <p:sldId id="300" r:id="rId44"/>
    <p:sldId id="301" r:id="rId45"/>
    <p:sldId id="302" r:id="rId46"/>
  </p:sldIdLst>
  <p:sldSz cx="9144000" cy="5143500" type="screen16x9"/>
  <p:notesSz cx="6797675" cy="985678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05">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008080"/>
    <a:srgbClr val="006699"/>
    <a:srgbClr val="4CB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8" autoAdjust="0"/>
    <p:restoredTop sz="94608" autoAdjust="0"/>
  </p:normalViewPr>
  <p:slideViewPr>
    <p:cSldViewPr>
      <p:cViewPr varScale="1">
        <p:scale>
          <a:sx n="85" d="100"/>
          <a:sy n="85" d="100"/>
        </p:scale>
        <p:origin x="60" y="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p:cViewPr varScale="1">
        <p:scale>
          <a:sx n="92" d="100"/>
          <a:sy n="92" d="100"/>
        </p:scale>
        <p:origin x="-3780" y="-120"/>
      </p:cViewPr>
      <p:guideLst>
        <p:guide orient="horz" pos="3105"/>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2839"/>
          </a:xfrm>
          <a:prstGeom prst="rect">
            <a:avLst/>
          </a:prstGeom>
        </p:spPr>
        <p:txBody>
          <a:bodyPr vert="horz" lIns="91440" tIns="45720" rIns="91440" bIns="45720" rtlCol="0"/>
          <a:lstStyle>
            <a:lvl1pPr algn="r">
              <a:defRPr sz="1200"/>
            </a:lvl1pPr>
          </a:lstStyle>
          <a:p>
            <a:fld id="{7A876C5B-C328-48B0-88AF-3148A15EA519}" type="datetimeFigureOut">
              <a:rPr lang="en-AU" smtClean="0"/>
              <a:t>9/08/2019</a:t>
            </a:fld>
            <a:endParaRPr lang="en-AU"/>
          </a:p>
        </p:txBody>
      </p:sp>
      <p:sp>
        <p:nvSpPr>
          <p:cNvPr id="4" name="Footer Placeholder 3"/>
          <p:cNvSpPr>
            <a:spLocks noGrp="1"/>
          </p:cNvSpPr>
          <p:nvPr>
            <p:ph type="ftr" sz="quarter" idx="2"/>
          </p:nvPr>
        </p:nvSpPr>
        <p:spPr>
          <a:xfrm>
            <a:off x="0" y="9362238"/>
            <a:ext cx="2945659" cy="492839"/>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362238"/>
            <a:ext cx="2945659" cy="492839"/>
          </a:xfrm>
          <a:prstGeom prst="rect">
            <a:avLst/>
          </a:prstGeom>
        </p:spPr>
        <p:txBody>
          <a:bodyPr vert="horz" lIns="91440" tIns="45720" rIns="91440" bIns="45720" rtlCol="0" anchor="b"/>
          <a:lstStyle>
            <a:lvl1pPr algn="r">
              <a:defRPr sz="1200"/>
            </a:lvl1pPr>
          </a:lstStyle>
          <a:p>
            <a:fld id="{EFDA03CB-C851-4A4D-BB3E-47F362FB7BA1}" type="slidenum">
              <a:rPr lang="en-AU" smtClean="0"/>
              <a:t>‹#›</a:t>
            </a:fld>
            <a:endParaRPr lang="en-AU"/>
          </a:p>
        </p:txBody>
      </p:sp>
    </p:spTree>
    <p:extLst>
      <p:ext uri="{BB962C8B-B14F-4D97-AF65-F5344CB8AC3E}">
        <p14:creationId xmlns:p14="http://schemas.microsoft.com/office/powerpoint/2010/main" val="37624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2839"/>
          </a:xfrm>
          <a:prstGeom prst="rect">
            <a:avLst/>
          </a:prstGeom>
        </p:spPr>
        <p:txBody>
          <a:bodyPr vert="horz" lIns="91440" tIns="45720" rIns="91440" bIns="45720" rtlCol="0"/>
          <a:lstStyle>
            <a:lvl1pPr algn="r">
              <a:defRPr sz="1200"/>
            </a:lvl1pPr>
          </a:lstStyle>
          <a:p>
            <a:fld id="{D725B9B2-C7F8-4617-86BE-42CC13C442F7}" type="datetimeFigureOut">
              <a:rPr lang="en-AU" smtClean="0"/>
              <a:t>9/08/2019</a:t>
            </a:fld>
            <a:endParaRPr lang="en-AU"/>
          </a:p>
        </p:txBody>
      </p:sp>
      <p:sp>
        <p:nvSpPr>
          <p:cNvPr id="4" name="Slide Image Placeholder 3"/>
          <p:cNvSpPr>
            <a:spLocks noGrp="1" noRot="1" noChangeAspect="1"/>
          </p:cNvSpPr>
          <p:nvPr>
            <p:ph type="sldImg" idx="2"/>
          </p:nvPr>
        </p:nvSpPr>
        <p:spPr>
          <a:xfrm>
            <a:off x="114300" y="739775"/>
            <a:ext cx="6569075" cy="36957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681974"/>
            <a:ext cx="5438140" cy="443555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362238"/>
            <a:ext cx="2945659" cy="492839"/>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362238"/>
            <a:ext cx="2945659" cy="492839"/>
          </a:xfrm>
          <a:prstGeom prst="rect">
            <a:avLst/>
          </a:prstGeom>
        </p:spPr>
        <p:txBody>
          <a:bodyPr vert="horz" lIns="91440" tIns="45720" rIns="91440" bIns="45720" rtlCol="0" anchor="b"/>
          <a:lstStyle>
            <a:lvl1pPr algn="r">
              <a:defRPr sz="1200"/>
            </a:lvl1pPr>
          </a:lstStyle>
          <a:p>
            <a:fld id="{B3119A22-D8BF-4C98-B17A-52AF3FB829CB}" type="slidenum">
              <a:rPr lang="en-AU" smtClean="0"/>
              <a:t>‹#›</a:t>
            </a:fld>
            <a:endParaRPr lang="en-AU"/>
          </a:p>
        </p:txBody>
      </p:sp>
    </p:spTree>
    <p:extLst>
      <p:ext uri="{BB962C8B-B14F-4D97-AF65-F5344CB8AC3E}">
        <p14:creationId xmlns:p14="http://schemas.microsoft.com/office/powerpoint/2010/main" val="407215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DC4592-D139-4F86-9565-2EEA321CA2CD}" type="slidenum">
              <a:rPr lang="en-AU"/>
              <a:pPr/>
              <a:t>2</a:t>
            </a:fld>
            <a:endParaRPr lang="en-AU"/>
          </a:p>
        </p:txBody>
      </p:sp>
      <p:sp>
        <p:nvSpPr>
          <p:cNvPr id="316418" name="Rectangle 2"/>
          <p:cNvSpPr>
            <a:spLocks noGrp="1" noRot="1" noChangeAspect="1" noChangeArrowheads="1" noTextEdit="1"/>
          </p:cNvSpPr>
          <p:nvPr>
            <p:ph type="sldImg"/>
          </p:nvPr>
        </p:nvSpPr>
        <p:spPr>
          <a:xfrm>
            <a:off x="114300" y="739775"/>
            <a:ext cx="6569075" cy="3695700"/>
          </a:xfrm>
          <a:ln/>
        </p:spPr>
      </p:sp>
      <p:sp>
        <p:nvSpPr>
          <p:cNvPr id="316419" name="Rectangle 3"/>
          <p:cNvSpPr>
            <a:spLocks noGrp="1" noChangeArrowheads="1"/>
          </p:cNvSpPr>
          <p:nvPr>
            <p:ph type="body" idx="1"/>
          </p:nvPr>
        </p:nvSpPr>
        <p:spPr/>
        <p:txBody>
          <a:bodyPr/>
          <a:lstStyle/>
          <a:p>
            <a:r>
              <a:rPr lang="en-AU"/>
              <a:t>Presentation outline/scope</a:t>
            </a:r>
          </a:p>
        </p:txBody>
      </p:sp>
    </p:spTree>
    <p:extLst>
      <p:ext uri="{BB962C8B-B14F-4D97-AF65-F5344CB8AC3E}">
        <p14:creationId xmlns:p14="http://schemas.microsoft.com/office/powerpoint/2010/main" val="21587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B5F37-38F4-40AE-9B1D-451C88E632ED}" type="slidenum">
              <a:rPr lang="en-AU"/>
              <a:pPr/>
              <a:t>27</a:t>
            </a:fld>
            <a:endParaRPr lang="en-AU"/>
          </a:p>
        </p:txBody>
      </p:sp>
      <p:sp>
        <p:nvSpPr>
          <p:cNvPr id="327682" name="Rectangle 2"/>
          <p:cNvSpPr>
            <a:spLocks noGrp="1" noRot="1" noChangeAspect="1" noChangeArrowheads="1" noTextEdit="1"/>
          </p:cNvSpPr>
          <p:nvPr>
            <p:ph type="sldImg"/>
          </p:nvPr>
        </p:nvSpPr>
        <p:spPr>
          <a:xfrm>
            <a:off x="114300" y="739775"/>
            <a:ext cx="6569075" cy="3695700"/>
          </a:xfrm>
          <a:ln/>
        </p:spPr>
      </p:sp>
      <p:sp>
        <p:nvSpPr>
          <p:cNvPr id="327683" name="Rectangle 3"/>
          <p:cNvSpPr>
            <a:spLocks noGrp="1" noChangeArrowheads="1"/>
          </p:cNvSpPr>
          <p:nvPr>
            <p:ph type="body" idx="1"/>
          </p:nvPr>
        </p:nvSpPr>
        <p:spPr/>
        <p:txBody>
          <a:bodyPr/>
          <a:lstStyle/>
          <a:p>
            <a:r>
              <a:rPr lang="en-AU"/>
              <a:t>Sample UKCM System – Met-Ocean Page</a:t>
            </a:r>
          </a:p>
        </p:txBody>
      </p:sp>
    </p:spTree>
    <p:extLst>
      <p:ext uri="{BB962C8B-B14F-4D97-AF65-F5344CB8AC3E}">
        <p14:creationId xmlns:p14="http://schemas.microsoft.com/office/powerpoint/2010/main" val="2996224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25EAE-9539-4FDE-8A85-D38117A475CA}" type="slidenum">
              <a:rPr lang="en-AU"/>
              <a:pPr/>
              <a:t>33</a:t>
            </a:fld>
            <a:endParaRPr lang="en-AU"/>
          </a:p>
        </p:txBody>
      </p:sp>
      <p:sp>
        <p:nvSpPr>
          <p:cNvPr id="329730" name="Rectangle 2"/>
          <p:cNvSpPr>
            <a:spLocks noGrp="1" noRot="1" noChangeAspect="1" noChangeArrowheads="1" noTextEdit="1"/>
          </p:cNvSpPr>
          <p:nvPr>
            <p:ph type="sldImg"/>
          </p:nvPr>
        </p:nvSpPr>
        <p:spPr>
          <a:xfrm>
            <a:off x="114300" y="739775"/>
            <a:ext cx="6569075" cy="3695700"/>
          </a:xfrm>
          <a:ln/>
        </p:spPr>
      </p:sp>
      <p:sp>
        <p:nvSpPr>
          <p:cNvPr id="32973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3249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slide depicts the </a:t>
            </a:r>
            <a:r>
              <a:rPr lang="en-AU" dirty="0" err="1" smtClean="0"/>
              <a:t>Varzin</a:t>
            </a:r>
            <a:r>
              <a:rPr lang="en-AU" dirty="0" smtClean="0"/>
              <a:t> Passage and Gannet Passage entry/exit points within the UKCMS.</a:t>
            </a:r>
            <a:r>
              <a:rPr lang="en-AU" baseline="0" dirty="0" smtClean="0"/>
              <a:t> The routes are divided up into ~500 yard segments or nodes, each with its own identifying number and ‘controlling depth’.</a:t>
            </a:r>
          </a:p>
          <a:p>
            <a:endParaRPr lang="en-AU" baseline="0" dirty="0" smtClean="0"/>
          </a:p>
        </p:txBody>
      </p:sp>
      <p:sp>
        <p:nvSpPr>
          <p:cNvPr id="4" name="Slide Number Placeholder 3"/>
          <p:cNvSpPr>
            <a:spLocks noGrp="1"/>
          </p:cNvSpPr>
          <p:nvPr>
            <p:ph type="sldNum" sz="quarter" idx="10"/>
          </p:nvPr>
        </p:nvSpPr>
        <p:spPr/>
        <p:txBody>
          <a:bodyPr/>
          <a:lstStyle/>
          <a:p>
            <a:fld id="{B3119A22-D8BF-4C98-B17A-52AF3FB829CB}" type="slidenum">
              <a:rPr lang="en-AU" smtClean="0"/>
              <a:t>34</a:t>
            </a:fld>
            <a:endParaRPr lang="en-AU"/>
          </a:p>
        </p:txBody>
      </p:sp>
    </p:spTree>
    <p:extLst>
      <p:ext uri="{BB962C8B-B14F-4D97-AF65-F5344CB8AC3E}">
        <p14:creationId xmlns:p14="http://schemas.microsoft.com/office/powerpoint/2010/main" val="310665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Within the UKCMS there are standard routes (which use the full channel width) and deep draught routes which provide less channel width, but the greatest available bathymetry within a channel area.</a:t>
            </a:r>
          </a:p>
          <a:p>
            <a:endParaRPr lang="en-AU" baseline="0" dirty="0" smtClean="0"/>
          </a:p>
          <a:p>
            <a:r>
              <a:rPr lang="en-AU" baseline="0" dirty="0" smtClean="0"/>
              <a:t>The last two node numbers represent identical sections of the channel in frames 1 and 2 in the presented image, with the narrower, deep draught route (depicted in yellow) showing equal or greater nodal controlling depth than the full width standard route (depicted in pink).</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35</a:t>
            </a:fld>
            <a:endParaRPr lang="en-AU"/>
          </a:p>
        </p:txBody>
      </p:sp>
    </p:spTree>
    <p:extLst>
      <p:ext uri="{BB962C8B-B14F-4D97-AF65-F5344CB8AC3E}">
        <p14:creationId xmlns:p14="http://schemas.microsoft.com/office/powerpoint/2010/main" val="152475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Overlaid on the UKCMS nodal assignments is a more finely tuned 75 m X 75 m grid. This grid is what drives the Chart</a:t>
            </a:r>
            <a:r>
              <a:rPr lang="en-AU" baseline="0" dirty="0" smtClean="0"/>
              <a:t> Overlay feature of the system, providing an indication of “go” and “no go” areas (in terms of UKC that satisfies the AMSA limit.</a:t>
            </a:r>
          </a:p>
          <a:p>
            <a:endParaRPr lang="en-AU" baseline="0" dirty="0" smtClean="0"/>
          </a:p>
          <a:p>
            <a:r>
              <a:rPr lang="en-AU" baseline="0" dirty="0" smtClean="0"/>
              <a:t>The exploded view box pictured depicts the various sounding points as recorded by the AHS for the nominated cell, with the minimum sounded depth becoming the ‘cell controlling depth. </a:t>
            </a:r>
          </a:p>
          <a:p>
            <a:endParaRPr lang="en-AU" baseline="0" dirty="0" smtClean="0"/>
          </a:p>
          <a:p>
            <a:r>
              <a:rPr lang="en-AU" baseline="0" dirty="0" smtClean="0"/>
              <a:t>Note that within the UKC corridor, a cell controlling depth will never be less than the nodal controlling depth.</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36</a:t>
            </a:fld>
            <a:endParaRPr lang="en-AU"/>
          </a:p>
        </p:txBody>
      </p:sp>
    </p:spTree>
    <p:extLst>
      <p:ext uri="{BB962C8B-B14F-4D97-AF65-F5344CB8AC3E}">
        <p14:creationId xmlns:p14="http://schemas.microsoft.com/office/powerpoint/2010/main" val="126241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25EAE-9539-4FDE-8A85-D38117A475CA}" type="slidenum">
              <a:rPr lang="en-AU"/>
              <a:pPr/>
              <a:t>37</a:t>
            </a:fld>
            <a:endParaRPr lang="en-AU"/>
          </a:p>
        </p:txBody>
      </p:sp>
      <p:sp>
        <p:nvSpPr>
          <p:cNvPr id="329730" name="Rectangle 2"/>
          <p:cNvSpPr>
            <a:spLocks noGrp="1" noRot="1" noChangeAspect="1" noChangeArrowheads="1" noTextEdit="1"/>
          </p:cNvSpPr>
          <p:nvPr>
            <p:ph type="sldImg"/>
          </p:nvPr>
        </p:nvSpPr>
        <p:spPr>
          <a:xfrm>
            <a:off x="114300" y="739775"/>
            <a:ext cx="6569075" cy="3695700"/>
          </a:xfrm>
          <a:ln/>
        </p:spPr>
      </p:sp>
      <p:sp>
        <p:nvSpPr>
          <p:cNvPr id="32973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428385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pPr/>
              <a:t>38</a:t>
            </a:fld>
            <a:endParaRPr lang="en-AU"/>
          </a:p>
        </p:txBody>
      </p:sp>
    </p:spTree>
    <p:extLst>
      <p:ext uri="{BB962C8B-B14F-4D97-AF65-F5344CB8AC3E}">
        <p14:creationId xmlns:p14="http://schemas.microsoft.com/office/powerpoint/2010/main" val="146568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r>
              <a:rPr lang="en-AU" dirty="0" smtClean="0"/>
              <a:t>For example - </a:t>
            </a:r>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solidFill>
                  <a:prstClr val="black"/>
                </a:solidFill>
              </a:rPr>
              <a:pPr/>
              <a:t>39</a:t>
            </a:fld>
            <a:endParaRPr lang="en-AU">
              <a:solidFill>
                <a:prstClr val="black"/>
              </a:solidFill>
            </a:endParaRPr>
          </a:p>
        </p:txBody>
      </p:sp>
    </p:spTree>
    <p:extLst>
      <p:ext uri="{BB962C8B-B14F-4D97-AF65-F5344CB8AC3E}">
        <p14:creationId xmlns:p14="http://schemas.microsoft.com/office/powerpoint/2010/main" val="294073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r>
              <a:rPr lang="en-AU" dirty="0" smtClean="0"/>
              <a:t>For example - </a:t>
            </a:r>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solidFill>
                  <a:prstClr val="black"/>
                </a:solidFill>
              </a:rPr>
              <a:pPr/>
              <a:t>40</a:t>
            </a:fld>
            <a:endParaRPr lang="en-AU">
              <a:solidFill>
                <a:prstClr val="black"/>
              </a:solidFill>
            </a:endParaRPr>
          </a:p>
        </p:txBody>
      </p:sp>
    </p:spTree>
    <p:extLst>
      <p:ext uri="{BB962C8B-B14F-4D97-AF65-F5344CB8AC3E}">
        <p14:creationId xmlns:p14="http://schemas.microsoft.com/office/powerpoint/2010/main" val="29407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5AE96-2790-4CB2-BDF0-844341F76356}" type="slidenum">
              <a:rPr lang="en-AU"/>
              <a:pPr/>
              <a:t>11</a:t>
            </a:fld>
            <a:endParaRPr lang="en-AU"/>
          </a:p>
        </p:txBody>
      </p:sp>
      <p:sp>
        <p:nvSpPr>
          <p:cNvPr id="322562" name="Rectangle 2"/>
          <p:cNvSpPr>
            <a:spLocks noGrp="1" noRot="1" noChangeAspect="1" noChangeArrowheads="1" noTextEdit="1"/>
          </p:cNvSpPr>
          <p:nvPr>
            <p:ph type="sldImg"/>
          </p:nvPr>
        </p:nvSpPr>
        <p:spPr>
          <a:xfrm>
            <a:off x="114300" y="739775"/>
            <a:ext cx="6569075" cy="3695700"/>
          </a:xfrm>
          <a:ln/>
        </p:spPr>
      </p:sp>
      <p:sp>
        <p:nvSpPr>
          <p:cNvPr id="322563" name="Rectangle 3"/>
          <p:cNvSpPr>
            <a:spLocks noGrp="1" noChangeArrowheads="1"/>
          </p:cNvSpPr>
          <p:nvPr>
            <p:ph type="body" idx="1"/>
          </p:nvPr>
        </p:nvSpPr>
        <p:spPr/>
        <p:txBody>
          <a:bodyPr/>
          <a:lstStyle/>
          <a:p>
            <a:r>
              <a:rPr lang="en-AU"/>
              <a:t>Sample UKCM System – Home Page</a:t>
            </a:r>
          </a:p>
        </p:txBody>
      </p:sp>
    </p:spTree>
    <p:extLst>
      <p:ext uri="{BB962C8B-B14F-4D97-AF65-F5344CB8AC3E}">
        <p14:creationId xmlns:p14="http://schemas.microsoft.com/office/powerpoint/2010/main" val="341204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FF471-F861-4992-8986-0AA90497A32C}" type="slidenum">
              <a:rPr lang="en-AU"/>
              <a:pPr/>
              <a:t>12</a:t>
            </a:fld>
            <a:endParaRPr lang="en-AU"/>
          </a:p>
        </p:txBody>
      </p:sp>
      <p:sp>
        <p:nvSpPr>
          <p:cNvPr id="323586" name="Rectangle 2"/>
          <p:cNvSpPr>
            <a:spLocks noGrp="1" noRot="1" noChangeAspect="1" noChangeArrowheads="1" noTextEdit="1"/>
          </p:cNvSpPr>
          <p:nvPr>
            <p:ph type="sldImg"/>
          </p:nvPr>
        </p:nvSpPr>
        <p:spPr>
          <a:xfrm>
            <a:off x="114300" y="739775"/>
            <a:ext cx="6569075" cy="3695700"/>
          </a:xfrm>
          <a:ln/>
        </p:spPr>
      </p:sp>
      <p:sp>
        <p:nvSpPr>
          <p:cNvPr id="323587" name="Rectangle 3"/>
          <p:cNvSpPr>
            <a:spLocks noGrp="1" noChangeArrowheads="1"/>
          </p:cNvSpPr>
          <p:nvPr>
            <p:ph type="body" idx="1"/>
          </p:nvPr>
        </p:nvSpPr>
        <p:spPr/>
        <p:txBody>
          <a:bodyPr/>
          <a:lstStyle/>
          <a:p>
            <a:r>
              <a:rPr lang="en-AU"/>
              <a:t>Sample UKCM System – Vessel Service Page</a:t>
            </a:r>
          </a:p>
        </p:txBody>
      </p:sp>
    </p:spTree>
    <p:extLst>
      <p:ext uri="{BB962C8B-B14F-4D97-AF65-F5344CB8AC3E}">
        <p14:creationId xmlns:p14="http://schemas.microsoft.com/office/powerpoint/2010/main" val="306399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2D7C8-6036-4D4E-BAF7-CE951DE2DD71}" type="slidenum">
              <a:rPr lang="en-AU"/>
              <a:pPr/>
              <a:t>17</a:t>
            </a:fld>
            <a:endParaRPr lang="en-AU"/>
          </a:p>
        </p:txBody>
      </p:sp>
      <p:sp>
        <p:nvSpPr>
          <p:cNvPr id="325634" name="Rectangle 2"/>
          <p:cNvSpPr>
            <a:spLocks noGrp="1" noRot="1" noChangeAspect="1" noChangeArrowheads="1" noTextEdit="1"/>
          </p:cNvSpPr>
          <p:nvPr>
            <p:ph type="sldImg"/>
          </p:nvPr>
        </p:nvSpPr>
        <p:spPr>
          <a:xfrm>
            <a:off x="114300" y="739775"/>
            <a:ext cx="6569075" cy="3695700"/>
          </a:xfrm>
          <a:ln/>
        </p:spPr>
      </p:sp>
      <p:sp>
        <p:nvSpPr>
          <p:cNvPr id="325635" name="Rectangle 3"/>
          <p:cNvSpPr>
            <a:spLocks noGrp="1" noChangeArrowheads="1"/>
          </p:cNvSpPr>
          <p:nvPr>
            <p:ph type="body" idx="1"/>
          </p:nvPr>
        </p:nvSpPr>
        <p:spPr/>
        <p:txBody>
          <a:bodyPr/>
          <a:lstStyle/>
          <a:p>
            <a:r>
              <a:rPr lang="en-AU"/>
              <a:t>Sample UKCM System – Transit Planning Page - Breaching</a:t>
            </a:r>
          </a:p>
        </p:txBody>
      </p:sp>
    </p:spTree>
    <p:extLst>
      <p:ext uri="{BB962C8B-B14F-4D97-AF65-F5344CB8AC3E}">
        <p14:creationId xmlns:p14="http://schemas.microsoft.com/office/powerpoint/2010/main" val="205452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2D7C8-6036-4D4E-BAF7-CE951DE2DD71}" type="slidenum">
              <a:rPr lang="en-AU"/>
              <a:pPr/>
              <a:t>18</a:t>
            </a:fld>
            <a:endParaRPr lang="en-AU"/>
          </a:p>
        </p:txBody>
      </p:sp>
      <p:sp>
        <p:nvSpPr>
          <p:cNvPr id="325634" name="Rectangle 2"/>
          <p:cNvSpPr>
            <a:spLocks noGrp="1" noRot="1" noChangeAspect="1" noChangeArrowheads="1" noTextEdit="1"/>
          </p:cNvSpPr>
          <p:nvPr>
            <p:ph type="sldImg"/>
          </p:nvPr>
        </p:nvSpPr>
        <p:spPr>
          <a:xfrm>
            <a:off x="114300" y="739775"/>
            <a:ext cx="6569075" cy="3695700"/>
          </a:xfrm>
          <a:ln/>
        </p:spPr>
      </p:sp>
      <p:sp>
        <p:nvSpPr>
          <p:cNvPr id="325635" name="Rectangle 3"/>
          <p:cNvSpPr>
            <a:spLocks noGrp="1" noChangeArrowheads="1"/>
          </p:cNvSpPr>
          <p:nvPr>
            <p:ph type="body" idx="1"/>
          </p:nvPr>
        </p:nvSpPr>
        <p:spPr/>
        <p:txBody>
          <a:bodyPr/>
          <a:lstStyle/>
          <a:p>
            <a:r>
              <a:rPr lang="en-AU"/>
              <a:t>Sample UKCM System – Transit Planning Page - Breaching</a:t>
            </a:r>
          </a:p>
        </p:txBody>
      </p:sp>
    </p:spTree>
    <p:extLst>
      <p:ext uri="{BB962C8B-B14F-4D97-AF65-F5344CB8AC3E}">
        <p14:creationId xmlns:p14="http://schemas.microsoft.com/office/powerpoint/2010/main" val="54635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Torres</a:t>
            </a:r>
            <a:r>
              <a:rPr lang="en-AU" baseline="0" dirty="0" smtClean="0"/>
              <a:t> Strait UKCMS relies on AIS from vessels transiting the area in order to make calculations. AIS Base Stations are located at Booby Island, Hammond Island (dual redundant set up), and Albany Rock. The nature of the AIS Base Station configurations is such that AIS reception in the Torres Strait UKCMS monitoring area can be achieved with one or more Base Stations off line.</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23</a:t>
            </a:fld>
            <a:endParaRPr lang="en-AU"/>
          </a:p>
        </p:txBody>
      </p:sp>
    </p:spTree>
    <p:extLst>
      <p:ext uri="{BB962C8B-B14F-4D97-AF65-F5344CB8AC3E}">
        <p14:creationId xmlns:p14="http://schemas.microsoft.com/office/powerpoint/2010/main" val="3172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Vessels entering the UKCM monitoring</a:t>
            </a:r>
            <a:r>
              <a:rPr lang="en-AU" baseline="0" dirty="0" smtClean="0"/>
              <a:t> area will be detected by one (or more) AIS base stations.</a:t>
            </a:r>
          </a:p>
          <a:p>
            <a:endParaRPr lang="en-AU" baseline="0" dirty="0" smtClean="0"/>
          </a:p>
          <a:p>
            <a:r>
              <a:rPr lang="en-AU" baseline="0" dirty="0" smtClean="0"/>
              <a:t>Data from the Booby Island and Albany Rock AIS base stations use a NextG connection to provide data to the internet (fed in at Horn Island). The Hammond Hill AIS base stations use a radio link to Horn Island as the primary communications pathway to the internet (with a NextG backup).</a:t>
            </a:r>
          </a:p>
          <a:p>
            <a:endParaRPr lang="en-AU" baseline="0" dirty="0" smtClean="0"/>
          </a:p>
          <a:p>
            <a:r>
              <a:rPr lang="en-AU" baseline="0" dirty="0" smtClean="0"/>
              <a:t>A submarine cable connects Horn Island with the Australian mainland. The telecommunications infrastructure used in Torres Strait is Telstra’s.</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24</a:t>
            </a:fld>
            <a:endParaRPr lang="en-AU"/>
          </a:p>
        </p:txBody>
      </p:sp>
    </p:spTree>
    <p:extLst>
      <p:ext uri="{BB962C8B-B14F-4D97-AF65-F5344CB8AC3E}">
        <p14:creationId xmlns:p14="http://schemas.microsoft.com/office/powerpoint/2010/main" val="321360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FF9794-9D80-455C-83AD-5F3EEBCAEDAC}" type="slidenum">
              <a:rPr lang="en-AU"/>
              <a:pPr/>
              <a:t>25</a:t>
            </a:fld>
            <a:endParaRPr lang="en-AU"/>
          </a:p>
        </p:txBody>
      </p:sp>
      <p:sp>
        <p:nvSpPr>
          <p:cNvPr id="309250" name="Rectangle 2"/>
          <p:cNvSpPr>
            <a:spLocks noGrp="1" noRot="1" noChangeAspect="1" noChangeArrowheads="1" noTextEdit="1"/>
          </p:cNvSpPr>
          <p:nvPr>
            <p:ph type="sldImg"/>
          </p:nvPr>
        </p:nvSpPr>
        <p:spPr>
          <a:xfrm>
            <a:off x="114300" y="739775"/>
            <a:ext cx="6569075" cy="3695700"/>
          </a:xfrm>
          <a:ln/>
        </p:spPr>
      </p:sp>
      <p:sp>
        <p:nvSpPr>
          <p:cNvPr id="309251" name="Rectangle 3"/>
          <p:cNvSpPr>
            <a:spLocks noGrp="1" noChangeArrowheads="1"/>
          </p:cNvSpPr>
          <p:nvPr>
            <p:ph type="body" idx="1"/>
          </p:nvPr>
        </p:nvSpPr>
        <p:spPr/>
        <p:txBody>
          <a:bodyPr/>
          <a:lstStyle/>
          <a:p>
            <a:r>
              <a:rPr lang="en-AU"/>
              <a:t>The aim of this slide is to highlight to the Board that AMSA has completed a significant upgrade to the Torres Strait Met-Ocean sensors as a critical component of the UKCM framework.</a:t>
            </a:r>
          </a:p>
        </p:txBody>
      </p:sp>
    </p:spTree>
    <p:extLst>
      <p:ext uri="{BB962C8B-B14F-4D97-AF65-F5344CB8AC3E}">
        <p14:creationId xmlns:p14="http://schemas.microsoft.com/office/powerpoint/2010/main" val="146190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FF9794-9D80-455C-83AD-5F3EEBCAEDAC}" type="slidenum">
              <a:rPr lang="en-AU"/>
              <a:pPr/>
              <a:t>26</a:t>
            </a:fld>
            <a:endParaRPr lang="en-AU"/>
          </a:p>
        </p:txBody>
      </p:sp>
      <p:sp>
        <p:nvSpPr>
          <p:cNvPr id="309250" name="Rectangle 2"/>
          <p:cNvSpPr>
            <a:spLocks noGrp="1" noRot="1" noChangeAspect="1" noChangeArrowheads="1" noTextEdit="1"/>
          </p:cNvSpPr>
          <p:nvPr>
            <p:ph type="sldImg"/>
          </p:nvPr>
        </p:nvSpPr>
        <p:spPr>
          <a:xfrm>
            <a:off x="114300" y="739775"/>
            <a:ext cx="6569075" cy="3695700"/>
          </a:xfrm>
          <a:ln/>
        </p:spPr>
      </p:sp>
      <p:sp>
        <p:nvSpPr>
          <p:cNvPr id="309251" name="Rectangle 3"/>
          <p:cNvSpPr>
            <a:spLocks noGrp="1" noChangeArrowheads="1"/>
          </p:cNvSpPr>
          <p:nvPr>
            <p:ph type="body" idx="1"/>
          </p:nvPr>
        </p:nvSpPr>
        <p:spPr/>
        <p:txBody>
          <a:bodyPr/>
          <a:lstStyle/>
          <a:p>
            <a:r>
              <a:rPr lang="en-AU"/>
              <a:t>The aim of this slide is to highlight to the Board that AMSA has completed a significant upgrade to the Torres Strait Met-Ocean sensors as a critical component of the UKCM framework.</a:t>
            </a:r>
          </a:p>
        </p:txBody>
      </p:sp>
    </p:spTree>
    <p:extLst>
      <p:ext uri="{BB962C8B-B14F-4D97-AF65-F5344CB8AC3E}">
        <p14:creationId xmlns:p14="http://schemas.microsoft.com/office/powerpoint/2010/main" val="267873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35206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2893080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0" y="1200151"/>
            <a:ext cx="6705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678659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344664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224105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215514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995418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523BFB1D-1FE5-44ED-8BA3-6449030B9194}" type="datetimeFigureOut">
              <a:rPr lang="en-AU" smtClean="0"/>
              <a:t>9/08/2019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276623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523BFB1D-1FE5-44ED-8BA3-6449030B9194}" type="datetimeFigureOut">
              <a:rPr lang="en-AU" smtClean="0"/>
              <a:t>9/08/2019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1024400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3BFB1D-1FE5-44ED-8BA3-6449030B9194}" type="datetimeFigureOut">
              <a:rPr lang="en-AU" smtClean="0"/>
              <a:t>9/08/2019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8C6EFFB-607A-469C-A808-E03A2BFAD6C9}" type="slidenum">
              <a:rPr lang="en-AU" smtClean="0"/>
              <a:t>‹#›</a:t>
            </a:fld>
            <a:endParaRPr lang="en-AU"/>
          </a:p>
        </p:txBody>
      </p:sp>
      <p:sp>
        <p:nvSpPr>
          <p:cNvPr id="5" name="Title 1"/>
          <p:cNvSpPr>
            <a:spLocks noGrp="1"/>
          </p:cNvSpPr>
          <p:nvPr>
            <p:ph type="title"/>
          </p:nvPr>
        </p:nvSpPr>
        <p:spPr>
          <a:xfrm>
            <a:off x="457200" y="87474"/>
            <a:ext cx="8229600" cy="486054"/>
          </a:xfrm>
        </p:spPr>
        <p:txBody>
          <a:bodyPr/>
          <a:lstStyle/>
          <a:p>
            <a:r>
              <a:rPr lang="en-US" smtClean="0"/>
              <a:t>Click to edit Master title style</a:t>
            </a:r>
            <a:endParaRPr lang="en-AU"/>
          </a:p>
        </p:txBody>
      </p:sp>
    </p:spTree>
    <p:extLst>
      <p:ext uri="{BB962C8B-B14F-4D97-AF65-F5344CB8AC3E}">
        <p14:creationId xmlns:p14="http://schemas.microsoft.com/office/powerpoint/2010/main" val="3938185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951570"/>
            <a:ext cx="3008313" cy="871538"/>
          </a:xfrm>
        </p:spPr>
        <p:txBody>
          <a:bodyPr anchor="b"/>
          <a:lstStyle>
            <a:lvl1pPr algn="l">
              <a:defRPr sz="2000" b="1">
                <a:solidFill>
                  <a:schemeClr val="tx1"/>
                </a:solidFill>
              </a:defRPr>
            </a:lvl1pPr>
          </a:lstStyle>
          <a:p>
            <a:r>
              <a:rPr lang="en-US" dirty="0" smtClean="0"/>
              <a:t>Click to edit Master title style</a:t>
            </a:r>
            <a:endParaRPr lang="en-AU" dirty="0"/>
          </a:p>
        </p:txBody>
      </p:sp>
      <p:sp>
        <p:nvSpPr>
          <p:cNvPr id="3" name="Content Placeholder 2"/>
          <p:cNvSpPr>
            <a:spLocks noGrp="1"/>
          </p:cNvSpPr>
          <p:nvPr>
            <p:ph idx="1"/>
          </p:nvPr>
        </p:nvSpPr>
        <p:spPr>
          <a:xfrm>
            <a:off x="3575050" y="95157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82310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
        <p:nvSpPr>
          <p:cNvPr id="8"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151592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857791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1005576"/>
            <a:ext cx="5486400" cy="25401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
        <p:nvSpPr>
          <p:cNvPr id="8"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3289079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3789865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dirty="0" smtClean="0"/>
              <a:t>Click to edit Master title style</a:t>
            </a:r>
            <a:endParaRPr lang="en-AU"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2374287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83768" y="123478"/>
            <a:ext cx="6480720" cy="1080120"/>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30241530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329205114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1"/>
          <p:cNvSpPr txBox="1">
            <a:spLocks/>
          </p:cNvSpPr>
          <p:nvPr userDrawn="1"/>
        </p:nvSpPr>
        <p:spPr>
          <a:xfrm>
            <a:off x="2411760" y="123478"/>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smtClean="0"/>
              <a:t>Click to edit Master title style</a:t>
            </a:r>
            <a:endParaRPr lang="en-AU" kern="0" dirty="0"/>
          </a:p>
        </p:txBody>
      </p:sp>
    </p:spTree>
    <p:extLst>
      <p:ext uri="{BB962C8B-B14F-4D97-AF65-F5344CB8AC3E}">
        <p14:creationId xmlns:p14="http://schemas.microsoft.com/office/powerpoint/2010/main" val="427684128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3008" y="1221600"/>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4644008" y="1221600"/>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72255621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183" y="1383618"/>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183" y="1863440"/>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4009" y="1383618"/>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4009" y="1863440"/>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13837255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p:nvPr>
        </p:nvSpPr>
        <p:spPr>
          <a:xfrm>
            <a:off x="2483768"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24528051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323528" y="519522"/>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3036728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73636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275606"/>
            <a:ext cx="3008313" cy="871538"/>
          </a:xfrm>
          <a:prstGeom prst="rect">
            <a:avLst/>
          </a:prstGeo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1275606"/>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2147144"/>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1648728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99827"/>
            <a:ext cx="5486400" cy="425054"/>
          </a:xfrm>
          <a:prstGeom prst="rect">
            <a:avLst/>
          </a:prstGeo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1221600"/>
            <a:ext cx="5486400" cy="282345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524880"/>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3165811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itle 1"/>
          <p:cNvSpPr>
            <a:spLocks noGrp="1"/>
          </p:cNvSpPr>
          <p:nvPr>
            <p:ph type="ctrTitle"/>
          </p:nvPr>
        </p:nvSpPr>
        <p:spPr>
          <a:xfrm>
            <a:off x="323528" y="519522"/>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882897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2821203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2616673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11000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66671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48409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11989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Tree>
    <p:extLst>
      <p:ext uri="{BB962C8B-B14F-4D97-AF65-F5344CB8AC3E}">
        <p14:creationId xmlns:p14="http://schemas.microsoft.com/office/powerpoint/2010/main" val="213599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39036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91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06111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9190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73740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23511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90047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extLst>
      <p:ext uri="{BB962C8B-B14F-4D97-AF65-F5344CB8AC3E}">
        <p14:creationId xmlns:p14="http://schemas.microsoft.com/office/powerpoint/2010/main" val="34200482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6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9854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AU"/>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9737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883"/>
            <a:ext cx="9144000" cy="6858000"/>
          </a:xfrm>
          <a:prstGeom prst="rect">
            <a:avLst/>
          </a:prstGeom>
        </p:spPr>
      </p:pic>
      <p:sp>
        <p:nvSpPr>
          <p:cNvPr id="3074" name="Rectangle 2"/>
          <p:cNvSpPr>
            <a:spLocks noGrp="1" noChangeArrowheads="1"/>
          </p:cNvSpPr>
          <p:nvPr>
            <p:ph type="title"/>
          </p:nvPr>
        </p:nvSpPr>
        <p:spPr bwMode="auto">
          <a:xfrm>
            <a:off x="0" y="1815666"/>
            <a:ext cx="9144000" cy="196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dirty="0" smtClean="0"/>
              <a:t>AUSTRALIAN MARITIME</a:t>
            </a:r>
            <a:br>
              <a:rPr lang="en-GB" altLang="en-US" dirty="0" smtClean="0"/>
            </a:br>
            <a:r>
              <a:rPr lang="en-GB" altLang="en-US" dirty="0" smtClean="0"/>
              <a:t>SAFETY REPORT</a:t>
            </a:r>
            <a:endParaRPr lang="en-US" altLang="en-US" dirty="0" smtClean="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iming>
    <p:tnLst>
      <p:par>
        <p:cTn id="1" dur="indefinite" restart="never" nodeType="tmRoot"/>
      </p:par>
    </p:tnLst>
  </p:timing>
  <p:txStyles>
    <p:titleStyle>
      <a:lvl1pPr algn="ctr" rtl="0" eaLnBrk="1" fontAlgn="base" hangingPunct="1">
        <a:spcBef>
          <a:spcPct val="0"/>
        </a:spcBef>
        <a:spcAft>
          <a:spcPct val="0"/>
        </a:spcAft>
        <a:defRPr sz="4800" b="1" baseline="30000">
          <a:solidFill>
            <a:schemeClr val="bg1"/>
          </a:solidFill>
          <a:latin typeface="+mj-lt"/>
          <a:ea typeface="+mj-ea"/>
          <a:cs typeface="+mj-cs"/>
        </a:defRPr>
      </a:lvl1pPr>
      <a:lvl2pPr algn="ctr" rtl="0" eaLnBrk="1" fontAlgn="base" hangingPunct="1">
        <a:spcBef>
          <a:spcPct val="0"/>
        </a:spcBef>
        <a:spcAft>
          <a:spcPct val="0"/>
        </a:spcAft>
        <a:defRPr sz="4800" b="1" baseline="30000">
          <a:solidFill>
            <a:schemeClr val="bg1"/>
          </a:solidFill>
          <a:latin typeface="Arial" charset="0"/>
        </a:defRPr>
      </a:lvl2pPr>
      <a:lvl3pPr algn="ctr" rtl="0" eaLnBrk="1" fontAlgn="base" hangingPunct="1">
        <a:spcBef>
          <a:spcPct val="0"/>
        </a:spcBef>
        <a:spcAft>
          <a:spcPct val="0"/>
        </a:spcAft>
        <a:defRPr sz="4800" b="1" baseline="30000">
          <a:solidFill>
            <a:schemeClr val="bg1"/>
          </a:solidFill>
          <a:latin typeface="Arial" charset="0"/>
        </a:defRPr>
      </a:lvl3pPr>
      <a:lvl4pPr algn="ctr" rtl="0" eaLnBrk="1" fontAlgn="base" hangingPunct="1">
        <a:spcBef>
          <a:spcPct val="0"/>
        </a:spcBef>
        <a:spcAft>
          <a:spcPct val="0"/>
        </a:spcAft>
        <a:defRPr sz="4800" b="1" baseline="30000">
          <a:solidFill>
            <a:schemeClr val="bg1"/>
          </a:solidFill>
          <a:latin typeface="Arial" charset="0"/>
        </a:defRPr>
      </a:lvl4pPr>
      <a:lvl5pPr algn="ctr" rtl="0" eaLnBrk="1" fontAlgn="base" hangingPunct="1">
        <a:spcBef>
          <a:spcPct val="0"/>
        </a:spcBef>
        <a:spcAft>
          <a:spcPct val="0"/>
        </a:spcAft>
        <a:defRPr sz="4800" b="1" baseline="30000">
          <a:solidFill>
            <a:schemeClr val="bg1"/>
          </a:solidFill>
          <a:latin typeface="Arial" charset="0"/>
        </a:defRPr>
      </a:lvl5pPr>
      <a:lvl6pPr marL="457200" algn="ctr" rtl="0" eaLnBrk="1" fontAlgn="base" hangingPunct="1">
        <a:spcBef>
          <a:spcPct val="0"/>
        </a:spcBef>
        <a:spcAft>
          <a:spcPct val="0"/>
        </a:spcAft>
        <a:defRPr sz="4800" b="1" baseline="30000">
          <a:solidFill>
            <a:schemeClr val="bg1"/>
          </a:solidFill>
          <a:latin typeface="Arial" charset="0"/>
        </a:defRPr>
      </a:lvl6pPr>
      <a:lvl7pPr marL="914400" algn="ctr" rtl="0" eaLnBrk="1" fontAlgn="base" hangingPunct="1">
        <a:spcBef>
          <a:spcPct val="0"/>
        </a:spcBef>
        <a:spcAft>
          <a:spcPct val="0"/>
        </a:spcAft>
        <a:defRPr sz="4800" b="1" baseline="30000">
          <a:solidFill>
            <a:schemeClr val="bg1"/>
          </a:solidFill>
          <a:latin typeface="Arial" charset="0"/>
        </a:defRPr>
      </a:lvl7pPr>
      <a:lvl8pPr marL="1371600" algn="ctr" rtl="0" eaLnBrk="1" fontAlgn="base" hangingPunct="1">
        <a:spcBef>
          <a:spcPct val="0"/>
        </a:spcBef>
        <a:spcAft>
          <a:spcPct val="0"/>
        </a:spcAft>
        <a:defRPr sz="4800" b="1" baseline="30000">
          <a:solidFill>
            <a:schemeClr val="bg1"/>
          </a:solidFill>
          <a:latin typeface="Arial" charset="0"/>
        </a:defRPr>
      </a:lvl8pPr>
      <a:lvl9pPr marL="1828800" algn="ctr" rtl="0" eaLnBrk="1" fontAlgn="base" hangingPunct="1">
        <a:spcBef>
          <a:spcPct val="0"/>
        </a:spcBef>
        <a:spcAft>
          <a:spcPct val="0"/>
        </a:spcAft>
        <a:defRPr sz="4800" b="1" baseline="300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92546"/>
            <a:ext cx="9144000" cy="1060704"/>
          </a:xfrm>
          <a:prstGeom prst="rect">
            <a:avLst/>
          </a:prstGeom>
        </p:spPr>
      </p:pic>
      <p:sp>
        <p:nvSpPr>
          <p:cNvPr id="2" name="Title Placeholder 1"/>
          <p:cNvSpPr>
            <a:spLocks noGrp="1"/>
          </p:cNvSpPr>
          <p:nvPr>
            <p:ph type="title"/>
          </p:nvPr>
        </p:nvSpPr>
        <p:spPr>
          <a:xfrm>
            <a:off x="457200" y="87474"/>
            <a:ext cx="8229600" cy="486054"/>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457200" y="1005576"/>
            <a:ext cx="8229600" cy="35890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23BFB1D-1FE5-44ED-8BA3-6449030B9194}" type="datetimeFigureOut">
              <a:rPr lang="en-AU" smtClean="0"/>
              <a:t>9/08/2019</a:t>
            </a:fld>
            <a:endParaRPr lang="en-AU"/>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C6EFFB-607A-469C-A808-E03A2BFAD6C9}" type="slidenum">
              <a:rPr lang="en-AU" smtClean="0"/>
              <a:t>‹#›</a:t>
            </a:fld>
            <a:endParaRPr lang="en-AU"/>
          </a:p>
        </p:txBody>
      </p:sp>
    </p:spTree>
    <p:extLst>
      <p:ext uri="{BB962C8B-B14F-4D97-AF65-F5344CB8AC3E}">
        <p14:creationId xmlns:p14="http://schemas.microsoft.com/office/powerpoint/2010/main" val="27396040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
            <a:ext cx="9144000" cy="1060703"/>
          </a:xfrm>
          <a:prstGeom prst="rect">
            <a:avLst/>
          </a:prstGeom>
        </p:spPr>
      </p:pic>
    </p:spTree>
    <p:extLst>
      <p:ext uri="{BB962C8B-B14F-4D97-AF65-F5344CB8AC3E}">
        <p14:creationId xmlns:p14="http://schemas.microsoft.com/office/powerpoint/2010/main" val="170040604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iming>
    <p:tnLst>
      <p:par>
        <p:cTn id="1" dur="indefinite" restart="never" nodeType="tmRoot"/>
      </p:par>
    </p:tnLst>
  </p:timing>
  <p:txStyles>
    <p:title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mailto:conrad.adams@amsa.gov.au" TargetMode="External"/><Relationship Id="rId2" Type="http://schemas.openxmlformats.org/officeDocument/2006/relationships/image" Target="../media/image48.jpeg"/><Relationship Id="rId1" Type="http://schemas.openxmlformats.org/officeDocument/2006/relationships/slideLayout" Target="../slideLayouts/slideLayout13.xml"/><Relationship Id="rId4" Type="http://schemas.openxmlformats.org/officeDocument/2006/relationships/hyperlink" Target="mailto:lindsay.perryman@amsa.gov.a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4"/>
          <p:cNvSpPr>
            <a:spLocks noGrp="1" noChangeArrowheads="1"/>
          </p:cNvSpPr>
          <p:nvPr>
            <p:ph type="title"/>
          </p:nvPr>
        </p:nvSpPr>
        <p:spPr>
          <a:xfrm>
            <a:off x="467544" y="1275606"/>
            <a:ext cx="8172400" cy="1368152"/>
          </a:xfrm>
        </p:spPr>
        <p:txBody>
          <a:bodyPr/>
          <a:lstStyle/>
          <a:p>
            <a:pPr>
              <a:spcAft>
                <a:spcPts val="600"/>
              </a:spcAft>
            </a:pPr>
            <a:r>
              <a:rPr lang="en-AU" sz="4400" dirty="0" smtClean="0"/>
              <a:t/>
            </a:r>
            <a:br>
              <a:rPr lang="en-AU" sz="4400" dirty="0" smtClean="0"/>
            </a:br>
            <a:r>
              <a:rPr lang="en-AU" sz="4400" dirty="0" smtClean="0"/>
              <a:t>AMSA’s Under </a:t>
            </a:r>
            <a:r>
              <a:rPr lang="en-AU" sz="4400" dirty="0"/>
              <a:t>Keel Clearance Management </a:t>
            </a:r>
            <a:r>
              <a:rPr lang="en-AU" sz="4400" dirty="0" smtClean="0"/>
              <a:t>(UKCM)</a:t>
            </a:r>
            <a:r>
              <a:rPr lang="en-AU" sz="4400" baseline="0" dirty="0" smtClean="0"/>
              <a:t> </a:t>
            </a:r>
            <a:r>
              <a:rPr lang="en-AU" sz="4400" dirty="0" smtClean="0"/>
              <a:t>System for </a:t>
            </a:r>
            <a:r>
              <a:rPr lang="en-AU" sz="4400" dirty="0"/>
              <a:t>Torres </a:t>
            </a:r>
            <a:r>
              <a:rPr lang="en-AU" sz="4400" dirty="0" smtClean="0"/>
              <a:t>Strait</a:t>
            </a:r>
            <a:endParaRPr lang="en-AU" sz="3600" dirty="0">
              <a:solidFill>
                <a:schemeClr val="accent1"/>
              </a:solidFill>
            </a:endParaRPr>
          </a:p>
        </p:txBody>
      </p:sp>
      <p:sp>
        <p:nvSpPr>
          <p:cNvPr id="2" name="Rectangle 1"/>
          <p:cNvSpPr/>
          <p:nvPr/>
        </p:nvSpPr>
        <p:spPr>
          <a:xfrm>
            <a:off x="3819909" y="4024684"/>
            <a:ext cx="4784539" cy="923330"/>
          </a:xfrm>
          <a:prstGeom prst="rect">
            <a:avLst/>
          </a:prstGeom>
        </p:spPr>
        <p:txBody>
          <a:bodyPr wrap="square">
            <a:spAutoFit/>
          </a:bodyPr>
          <a:lstStyle/>
          <a:p>
            <a:pPr algn="r">
              <a:spcBef>
                <a:spcPct val="15000"/>
              </a:spcBef>
            </a:pPr>
            <a:r>
              <a:rPr lang="en-AU" b="1" dirty="0" smtClean="0">
                <a:solidFill>
                  <a:schemeClr val="bg1"/>
                </a:solidFill>
              </a:rPr>
              <a:t>Conrad Adams</a:t>
            </a:r>
          </a:p>
          <a:p>
            <a:pPr algn="r"/>
            <a:r>
              <a:rPr lang="en-AU" dirty="0" smtClean="0">
                <a:solidFill>
                  <a:schemeClr val="bg1"/>
                </a:solidFill>
              </a:rPr>
              <a:t>Principal Advisor – Coastal Pilotage</a:t>
            </a:r>
          </a:p>
          <a:p>
            <a:pPr algn="r"/>
            <a:r>
              <a:rPr lang="en-AU" dirty="0" smtClean="0">
                <a:solidFill>
                  <a:schemeClr val="bg1"/>
                </a:solidFill>
              </a:rPr>
              <a:t>Australian Maritime Safety Authority (AMSA)</a:t>
            </a:r>
            <a:endParaRPr lang="en-AU" dirty="0">
              <a:solidFill>
                <a:schemeClr val="bg1"/>
              </a:solidFill>
            </a:endParaRPr>
          </a:p>
        </p:txBody>
      </p:sp>
      <p:sp>
        <p:nvSpPr>
          <p:cNvPr id="3" name="TextBox 2"/>
          <p:cNvSpPr txBox="1"/>
          <p:nvPr/>
        </p:nvSpPr>
        <p:spPr>
          <a:xfrm>
            <a:off x="2987824" y="2859782"/>
            <a:ext cx="3384376" cy="1015663"/>
          </a:xfrm>
          <a:prstGeom prst="rect">
            <a:avLst/>
          </a:prstGeom>
          <a:noFill/>
        </p:spPr>
        <p:txBody>
          <a:bodyPr wrap="square" rtlCol="0">
            <a:spAutoFit/>
          </a:bodyPr>
          <a:lstStyle/>
          <a:p>
            <a:pPr algn="ctr"/>
            <a:r>
              <a:rPr lang="en-AU" sz="3600" b="1" kern="0" baseline="30000" dirty="0" smtClean="0">
                <a:solidFill>
                  <a:srgbClr val="BBE0E3"/>
                </a:solidFill>
                <a:latin typeface="Arial"/>
                <a:ea typeface="+mj-ea"/>
                <a:cs typeface="+mj-cs"/>
              </a:rPr>
              <a:t>AMPTC </a:t>
            </a:r>
            <a:r>
              <a:rPr lang="en-AU" sz="3600" b="1" kern="0" baseline="30000" dirty="0">
                <a:solidFill>
                  <a:srgbClr val="BBE0E3"/>
                </a:solidFill>
                <a:latin typeface="Arial"/>
                <a:ea typeface="+mj-ea"/>
                <a:cs typeface="+mj-cs"/>
              </a:rPr>
              <a:t>78 </a:t>
            </a:r>
            <a:br>
              <a:rPr lang="en-AU" sz="3600" b="1" kern="0" baseline="30000" dirty="0">
                <a:solidFill>
                  <a:srgbClr val="BBE0E3"/>
                </a:solidFill>
                <a:latin typeface="Arial"/>
                <a:ea typeface="+mj-ea"/>
                <a:cs typeface="+mj-cs"/>
              </a:rPr>
            </a:br>
            <a:r>
              <a:rPr lang="en-AU" sz="3600" b="1" kern="0" baseline="30000" dirty="0">
                <a:solidFill>
                  <a:srgbClr val="BBE0E3"/>
                </a:solidFill>
                <a:latin typeface="Arial"/>
                <a:ea typeface="+mj-ea"/>
                <a:cs typeface="+mj-cs"/>
              </a:rPr>
              <a:t>(21 Feb 2017) </a:t>
            </a:r>
            <a:endParaRPr lang="en-AU" dirty="0"/>
          </a:p>
        </p:txBody>
      </p:sp>
    </p:spTree>
    <p:extLst>
      <p:ext uri="{BB962C8B-B14F-4D97-AF65-F5344CB8AC3E}">
        <p14:creationId xmlns:p14="http://schemas.microsoft.com/office/powerpoint/2010/main" val="1204018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2699792" y="123478"/>
            <a:ext cx="3600400" cy="576064"/>
          </a:xfrm>
        </p:spPr>
        <p:txBody>
          <a:bodyPr/>
          <a:lstStyle/>
          <a:p>
            <a:r>
              <a:rPr lang="en-AU" sz="2900" dirty="0" smtClean="0"/>
              <a:t>UKCM Framework</a:t>
            </a:r>
            <a:endParaRPr lang="en-AU" sz="2900" dirty="0"/>
          </a:p>
        </p:txBody>
      </p:sp>
      <p:sp>
        <p:nvSpPr>
          <p:cNvPr id="7" name="Rectangle 3"/>
          <p:cNvSpPr>
            <a:spLocks noGrp="1" noChangeArrowheads="1"/>
          </p:cNvSpPr>
          <p:nvPr>
            <p:ph idx="1"/>
          </p:nvPr>
        </p:nvSpPr>
        <p:spPr>
          <a:xfrm>
            <a:off x="457200" y="1416175"/>
            <a:ext cx="7931224" cy="3099791"/>
          </a:xfrm>
          <a:noFill/>
          <a:ln/>
        </p:spPr>
        <p:txBody>
          <a:bodyPr/>
          <a:lstStyle/>
          <a:p>
            <a:pPr marL="536575" indent="-269875">
              <a:buFont typeface="Arial" pitchFamily="34" charset="0"/>
              <a:buChar char="•"/>
              <a:tabLst>
                <a:tab pos="2159000" algn="l"/>
              </a:tabLst>
            </a:pPr>
            <a:r>
              <a:rPr lang="en-US" sz="1600" b="1" dirty="0"/>
              <a:t>Information</a:t>
            </a:r>
            <a:r>
              <a:rPr lang="en-US" sz="1600" dirty="0"/>
              <a:t>: 	Real-time met-ocean sensors and </a:t>
            </a:r>
            <a:r>
              <a:rPr lang="en-US" sz="1600" dirty="0" smtClean="0"/>
              <a:t>hydrographic</a:t>
            </a:r>
            <a:br>
              <a:rPr lang="en-US" sz="1600" dirty="0" smtClean="0"/>
            </a:br>
            <a:r>
              <a:rPr lang="en-US" sz="1600" dirty="0" smtClean="0"/>
              <a:t>	data (including periodic re-surveys). </a:t>
            </a:r>
          </a:p>
          <a:p>
            <a:pPr marL="266700" indent="0">
              <a:buNone/>
              <a:tabLst>
                <a:tab pos="2159000" algn="l"/>
              </a:tabLst>
            </a:pPr>
            <a:r>
              <a:rPr lang="en-US" sz="1600" dirty="0" smtClean="0"/>
              <a:t>	The UKCM System generates ‘transit windows’ to maintain 	the required UKC.</a:t>
            </a:r>
            <a:endParaRPr lang="en-US" sz="1600" dirty="0"/>
          </a:p>
          <a:p>
            <a:pPr marL="533400" indent="-266700">
              <a:spcBef>
                <a:spcPts val="1200"/>
              </a:spcBef>
              <a:buFont typeface="Arial" pitchFamily="34" charset="0"/>
              <a:buChar char="•"/>
              <a:tabLst>
                <a:tab pos="533400" algn="l"/>
                <a:tab pos="2159000" algn="l"/>
              </a:tabLst>
            </a:pPr>
            <a:r>
              <a:rPr lang="en-US" sz="1600" b="1" dirty="0"/>
              <a:t>System</a:t>
            </a:r>
            <a:r>
              <a:rPr lang="en-US" sz="1600" dirty="0"/>
              <a:t>: 	</a:t>
            </a:r>
            <a:r>
              <a:rPr lang="en-US" sz="1600" dirty="0" smtClean="0"/>
              <a:t>User-Web interface.</a:t>
            </a:r>
            <a:endParaRPr lang="en-US" sz="1600" dirty="0"/>
          </a:p>
          <a:p>
            <a:pPr marL="533400" indent="-266700">
              <a:spcBef>
                <a:spcPts val="1200"/>
              </a:spcBef>
              <a:buFont typeface="Arial" pitchFamily="34" charset="0"/>
              <a:buChar char="•"/>
              <a:tabLst>
                <a:tab pos="533400" algn="l"/>
                <a:tab pos="2159000" algn="l"/>
              </a:tabLst>
            </a:pPr>
            <a:r>
              <a:rPr lang="en-US" sz="1600" b="1" dirty="0"/>
              <a:t>Users</a:t>
            </a:r>
            <a:r>
              <a:rPr lang="en-US" sz="1600" dirty="0"/>
              <a:t>: 	Pilots, Pilotage Providers and Vessel </a:t>
            </a:r>
            <a:r>
              <a:rPr lang="en-US" sz="1600" dirty="0" smtClean="0"/>
              <a:t>Operators.</a:t>
            </a:r>
            <a:endParaRPr lang="en-US" sz="1600" dirty="0"/>
          </a:p>
          <a:p>
            <a:pPr marL="533400" indent="-266700">
              <a:spcBef>
                <a:spcPts val="1200"/>
              </a:spcBef>
              <a:buFont typeface="Arial" pitchFamily="34" charset="0"/>
              <a:buChar char="•"/>
              <a:tabLst>
                <a:tab pos="533400" algn="l"/>
                <a:tab pos="2159000" algn="l"/>
              </a:tabLst>
            </a:pPr>
            <a:r>
              <a:rPr lang="en-US" sz="1600" b="1" dirty="0" smtClean="0"/>
              <a:t>Regulation</a:t>
            </a:r>
            <a:r>
              <a:rPr lang="en-US" sz="1600" dirty="0" smtClean="0"/>
              <a:t>: </a:t>
            </a:r>
            <a:r>
              <a:rPr lang="en-US" sz="1600" dirty="0"/>
              <a:t>	Marine </a:t>
            </a:r>
            <a:r>
              <a:rPr lang="en-US" sz="1600" dirty="0" smtClean="0"/>
              <a:t>Order 54 (= Regulations = Australian Law).</a:t>
            </a:r>
            <a:endParaRPr lang="en-US" sz="1600" dirty="0"/>
          </a:p>
          <a:p>
            <a:pPr marL="533400" indent="-266700">
              <a:spcBef>
                <a:spcPts val="1200"/>
              </a:spcBef>
              <a:buFont typeface="Arial" pitchFamily="34" charset="0"/>
              <a:buChar char="•"/>
              <a:tabLst>
                <a:tab pos="533400" algn="l"/>
                <a:tab pos="2159000" algn="l"/>
              </a:tabLst>
            </a:pPr>
            <a:r>
              <a:rPr lang="en-US" sz="1600" b="1" dirty="0" smtClean="0"/>
              <a:t>Monitoring</a:t>
            </a:r>
            <a:r>
              <a:rPr lang="en-US" sz="1600" dirty="0"/>
              <a:t>: 	Ongoing ‘validation’ of system </a:t>
            </a:r>
            <a:r>
              <a:rPr lang="en-US" sz="1600" dirty="0" smtClean="0"/>
              <a:t>performance.</a:t>
            </a:r>
            <a:endParaRPr lang="en-US" sz="1600" dirty="0"/>
          </a:p>
          <a:p>
            <a:pPr marL="3536950" lvl="3" indent="-312738">
              <a:buFont typeface="Wingdings 2" pitchFamily="18" charset="2"/>
              <a:buNone/>
              <a:tabLst>
                <a:tab pos="2062163" algn="l"/>
              </a:tabLst>
            </a:pPr>
            <a:endParaRPr lang="en-AU" sz="1600" dirty="0"/>
          </a:p>
        </p:txBody>
      </p:sp>
    </p:spTree>
    <p:extLst>
      <p:ext uri="{BB962C8B-B14F-4D97-AF65-F5344CB8AC3E}">
        <p14:creationId xmlns:p14="http://schemas.microsoft.com/office/powerpoint/2010/main" val="25493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up)">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up)">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ctrTitle"/>
          </p:nvPr>
        </p:nvSpPr>
        <p:spPr>
          <a:xfrm>
            <a:off x="2411760" y="123478"/>
            <a:ext cx="4896544" cy="576064"/>
          </a:xfrm>
        </p:spPr>
        <p:txBody>
          <a:bodyPr/>
          <a:lstStyle/>
          <a:p>
            <a:r>
              <a:rPr lang="en-AU" sz="2900" dirty="0" smtClean="0"/>
              <a:t>UKCM System - Home Tab</a:t>
            </a:r>
            <a:endParaRPr lang="en-AU" sz="29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730" y="1100048"/>
            <a:ext cx="6697441" cy="391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7047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ctrTitle"/>
          </p:nvPr>
        </p:nvSpPr>
        <p:spPr>
          <a:xfrm>
            <a:off x="2411760" y="123478"/>
            <a:ext cx="5400600" cy="576064"/>
          </a:xfrm>
        </p:spPr>
        <p:txBody>
          <a:bodyPr/>
          <a:lstStyle/>
          <a:p>
            <a:r>
              <a:rPr lang="en-AU" sz="2900" dirty="0" smtClean="0"/>
              <a:t>UKCM System – Vessels Tab</a:t>
            </a:r>
            <a:endParaRPr lang="en-AU" sz="29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972234"/>
            <a:ext cx="5220493" cy="4108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302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39752" y="123478"/>
            <a:ext cx="6192688" cy="576064"/>
          </a:xfrm>
        </p:spPr>
        <p:txBody>
          <a:bodyPr/>
          <a:lstStyle/>
          <a:p>
            <a:r>
              <a:rPr lang="en-AU" sz="2900" dirty="0" smtClean="0"/>
              <a:t>UKCM System - Voyage Planning</a:t>
            </a:r>
            <a:endParaRPr lang="en-AU" sz="2900" dirty="0"/>
          </a:p>
        </p:txBody>
      </p:sp>
      <p:sp>
        <p:nvSpPr>
          <p:cNvPr id="2" name="TextBox 1"/>
          <p:cNvSpPr txBox="1"/>
          <p:nvPr/>
        </p:nvSpPr>
        <p:spPr>
          <a:xfrm>
            <a:off x="395536" y="1203598"/>
            <a:ext cx="2664296"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Voyage Planning service provides long-term forecasting of potential tidal windows for vessel transits.</a:t>
            </a:r>
          </a:p>
        </p:txBody>
      </p:sp>
      <p:sp>
        <p:nvSpPr>
          <p:cNvPr id="6" name="TextBox 5"/>
          <p:cNvSpPr txBox="1"/>
          <p:nvPr/>
        </p:nvSpPr>
        <p:spPr>
          <a:xfrm>
            <a:off x="392900" y="2597546"/>
            <a:ext cx="2664296"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t>The system user selects a previous plan for a particular vessel (on which to base a new plan), or enters ship particulars for a new Voyage Plan including intended route (data is retained</a:t>
            </a:r>
            <a:r>
              <a:rPr lang="en-AU" sz="1600" dirty="0" smtClean="0"/>
              <a:t>).</a:t>
            </a:r>
            <a:endParaRPr lang="en-AU" sz="16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042082"/>
            <a:ext cx="4578492" cy="386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88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8" name="Rectangle 2"/>
          <p:cNvSpPr>
            <a:spLocks noChangeArrowheads="1"/>
          </p:cNvSpPr>
          <p:nvPr/>
        </p:nvSpPr>
        <p:spPr bwMode="auto">
          <a:xfrm>
            <a:off x="683568" y="1419622"/>
            <a:ext cx="2664296"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Voyage Planning service generates max. draughts &amp; tidal windows for any 7 day period, up to 1 year in advance.</a:t>
            </a:r>
          </a:p>
          <a:p>
            <a:r>
              <a:rPr lang="en-AU" sz="1600" dirty="0" smtClean="0"/>
              <a:t> </a:t>
            </a:r>
          </a:p>
          <a:p>
            <a:pPr marL="285750" indent="-285750">
              <a:buFont typeface="Arial" pitchFamily="34" charset="0"/>
              <a:buChar char="•"/>
            </a:pPr>
            <a:r>
              <a:rPr lang="en-AU" sz="1600" dirty="0" smtClean="0"/>
              <a:t>Tidal </a:t>
            </a:r>
            <a:r>
              <a:rPr lang="en-AU" sz="1600" dirty="0"/>
              <a:t>windows are based on astronomical predictions provided by the Bureau of Meteorology.</a:t>
            </a:r>
          </a:p>
          <a:p>
            <a:pPr marL="285750" indent="-285750">
              <a:buFont typeface="Arial" pitchFamily="34" charset="0"/>
              <a:buChar char="•"/>
            </a:pPr>
            <a:endParaRPr lang="en-AU" sz="1600" dirty="0" smtClean="0"/>
          </a:p>
        </p:txBody>
      </p:sp>
      <p:sp>
        <p:nvSpPr>
          <p:cNvPr id="2" name="Title 1"/>
          <p:cNvSpPr>
            <a:spLocks noGrp="1"/>
          </p:cNvSpPr>
          <p:nvPr>
            <p:ph type="ctrTitle"/>
          </p:nvPr>
        </p:nvSpPr>
        <p:spPr>
          <a:xfrm>
            <a:off x="2411760" y="123478"/>
            <a:ext cx="6336704" cy="648072"/>
          </a:xfrm>
        </p:spPr>
        <p:txBody>
          <a:bodyPr/>
          <a:lstStyle/>
          <a:p>
            <a:r>
              <a:rPr lang="en-AU" sz="2900" dirty="0" smtClean="0"/>
              <a:t>UKCM System – Voyage Planning</a:t>
            </a:r>
            <a:endParaRPr lang="en-AU" sz="29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968994"/>
            <a:ext cx="3541755" cy="405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0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978">
                                            <p:txEl>
                                              <p:pRg st="0" end="0"/>
                                            </p:txEl>
                                          </p:spTgt>
                                        </p:tgtEl>
                                        <p:attrNameLst>
                                          <p:attrName>style.visibility</p:attrName>
                                        </p:attrNameLst>
                                      </p:cBhvr>
                                      <p:to>
                                        <p:strVal val="visible"/>
                                      </p:to>
                                    </p:set>
                                    <p:animEffect transition="in" filter="fade">
                                      <p:cBhvr>
                                        <p:cTn id="7" dur="1000"/>
                                        <p:tgtEl>
                                          <p:spTgt spid="83978">
                                            <p:txEl>
                                              <p:pRg st="0" end="0"/>
                                            </p:txEl>
                                          </p:spTgt>
                                        </p:tgtEl>
                                      </p:cBhvr>
                                    </p:animEffect>
                                    <p:anim calcmode="lin" valueType="num">
                                      <p:cBhvr>
                                        <p:cTn id="8" dur="1000" fill="hold"/>
                                        <p:tgtEl>
                                          <p:spTgt spid="839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39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3978">
                                            <p:txEl>
                                              <p:pRg st="1" end="1"/>
                                            </p:txEl>
                                          </p:spTgt>
                                        </p:tgtEl>
                                        <p:attrNameLst>
                                          <p:attrName>style.visibility</p:attrName>
                                        </p:attrNameLst>
                                      </p:cBhvr>
                                      <p:to>
                                        <p:strVal val="visible"/>
                                      </p:to>
                                    </p:set>
                                    <p:animEffect transition="in" filter="fade">
                                      <p:cBhvr>
                                        <p:cTn id="14" dur="1000"/>
                                        <p:tgtEl>
                                          <p:spTgt spid="83978">
                                            <p:txEl>
                                              <p:pRg st="1" end="1"/>
                                            </p:txEl>
                                          </p:spTgt>
                                        </p:tgtEl>
                                      </p:cBhvr>
                                    </p:animEffect>
                                    <p:anim calcmode="lin" valueType="num">
                                      <p:cBhvr>
                                        <p:cTn id="15" dur="1000" fill="hold"/>
                                        <p:tgtEl>
                                          <p:spTgt spid="8397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397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3978">
                                            <p:txEl>
                                              <p:pRg st="2" end="2"/>
                                            </p:txEl>
                                          </p:spTgt>
                                        </p:tgtEl>
                                        <p:attrNameLst>
                                          <p:attrName>style.visibility</p:attrName>
                                        </p:attrNameLst>
                                      </p:cBhvr>
                                      <p:to>
                                        <p:strVal val="visible"/>
                                      </p:to>
                                    </p:set>
                                    <p:animEffect transition="in" filter="fade">
                                      <p:cBhvr>
                                        <p:cTn id="21" dur="1000"/>
                                        <p:tgtEl>
                                          <p:spTgt spid="83978">
                                            <p:txEl>
                                              <p:pRg st="2" end="2"/>
                                            </p:txEl>
                                          </p:spTgt>
                                        </p:tgtEl>
                                      </p:cBhvr>
                                    </p:animEffect>
                                    <p:anim calcmode="lin" valueType="num">
                                      <p:cBhvr>
                                        <p:cTn id="22" dur="1000" fill="hold"/>
                                        <p:tgtEl>
                                          <p:spTgt spid="8397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397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4)">
                                      <p:cBhvr>
                                        <p:cTn id="2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059582"/>
            <a:ext cx="4824537" cy="375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7" name="Rectangle 2"/>
          <p:cNvSpPr>
            <a:spLocks noChangeArrowheads="1"/>
          </p:cNvSpPr>
          <p:nvPr/>
        </p:nvSpPr>
        <p:spPr bwMode="auto">
          <a:xfrm>
            <a:off x="250825" y="1275160"/>
            <a:ext cx="1296988"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1600" b="1">
                <a:solidFill>
                  <a:schemeClr val="bg1"/>
                </a:solidFill>
              </a:rPr>
              <a:t>Transit Planning Service</a:t>
            </a:r>
          </a:p>
        </p:txBody>
      </p:sp>
      <p:sp>
        <p:nvSpPr>
          <p:cNvPr id="83978" name="Rectangle 2"/>
          <p:cNvSpPr>
            <a:spLocks noChangeArrowheads="1"/>
          </p:cNvSpPr>
          <p:nvPr/>
        </p:nvSpPr>
        <p:spPr bwMode="auto">
          <a:xfrm>
            <a:off x="323528" y="1491630"/>
            <a:ext cx="2555777" cy="29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system user selects an existing vessel, or a previous plan, or enters new ship </a:t>
            </a:r>
            <a:r>
              <a:rPr lang="en-AU" sz="1600" dirty="0"/>
              <a:t>p</a:t>
            </a:r>
            <a:r>
              <a:rPr lang="en-AU" sz="1600" dirty="0" smtClean="0"/>
              <a:t>articulars including stability data (data is retained).</a:t>
            </a:r>
          </a:p>
          <a:p>
            <a:endParaRPr lang="en-AU" sz="1600" dirty="0"/>
          </a:p>
        </p:txBody>
      </p:sp>
      <p:sp>
        <p:nvSpPr>
          <p:cNvPr id="2" name="Title 1"/>
          <p:cNvSpPr>
            <a:spLocks noGrp="1"/>
          </p:cNvSpPr>
          <p:nvPr>
            <p:ph type="ctrTitle"/>
          </p:nvPr>
        </p:nvSpPr>
        <p:spPr>
          <a:xfrm>
            <a:off x="2411760" y="123478"/>
            <a:ext cx="6336704" cy="648072"/>
          </a:xfrm>
        </p:spPr>
        <p:txBody>
          <a:bodyPr/>
          <a:lstStyle/>
          <a:p>
            <a:r>
              <a:rPr lang="en-AU" sz="2900" dirty="0" smtClean="0"/>
              <a:t>UKCM System – Transit Planning</a:t>
            </a:r>
            <a:endParaRPr lang="en-AU" sz="2900" dirty="0"/>
          </a:p>
        </p:txBody>
      </p:sp>
    </p:spTree>
    <p:extLst>
      <p:ext uri="{BB962C8B-B14F-4D97-AF65-F5344CB8AC3E}">
        <p14:creationId xmlns:p14="http://schemas.microsoft.com/office/powerpoint/2010/main" val="5524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978">
                                            <p:txEl>
                                              <p:pRg st="0" end="0"/>
                                            </p:txEl>
                                          </p:spTgt>
                                        </p:tgtEl>
                                        <p:attrNameLst>
                                          <p:attrName>style.visibility</p:attrName>
                                        </p:attrNameLst>
                                      </p:cBhvr>
                                      <p:to>
                                        <p:strVal val="visible"/>
                                      </p:to>
                                    </p:set>
                                    <p:animEffect transition="in" filter="fade">
                                      <p:cBhvr>
                                        <p:cTn id="7" dur="1000"/>
                                        <p:tgtEl>
                                          <p:spTgt spid="83978">
                                            <p:txEl>
                                              <p:pRg st="0" end="0"/>
                                            </p:txEl>
                                          </p:spTgt>
                                        </p:tgtEl>
                                      </p:cBhvr>
                                    </p:animEffect>
                                    <p:anim calcmode="lin" valueType="num">
                                      <p:cBhvr>
                                        <p:cTn id="8" dur="1000" fill="hold"/>
                                        <p:tgtEl>
                                          <p:spTgt spid="839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39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3976"/>
                                        </p:tgtEl>
                                        <p:attrNameLst>
                                          <p:attrName>style.visibility</p:attrName>
                                        </p:attrNameLst>
                                      </p:cBhvr>
                                      <p:to>
                                        <p:strVal val="visible"/>
                                      </p:to>
                                    </p:set>
                                    <p:animEffect transition="in" filter="wheel(1)">
                                      <p:cBhvr>
                                        <p:cTn id="14" dur="20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3515" y="1059582"/>
            <a:ext cx="4192861"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9552" y="1419622"/>
            <a:ext cx="2952328"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Transit Planning service provides short-term calculations </a:t>
            </a:r>
            <a:r>
              <a:rPr lang="en-AU" sz="1600" dirty="0"/>
              <a:t>(&lt; 5 days) of </a:t>
            </a:r>
            <a:r>
              <a:rPr lang="en-AU" sz="1600" dirty="0" smtClean="0"/>
              <a:t>tidal windows for vessel transits.</a:t>
            </a:r>
          </a:p>
        </p:txBody>
      </p:sp>
      <p:sp>
        <p:nvSpPr>
          <p:cNvPr id="7" name="TextBox 6"/>
          <p:cNvSpPr txBox="1"/>
          <p:nvPr/>
        </p:nvSpPr>
        <p:spPr>
          <a:xfrm>
            <a:off x="539552" y="2931790"/>
            <a:ext cx="3024336"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Tidal windows are based on forecast tidal predictions using the observed tides over the preceding one hour period to provide accurate forecasts.</a:t>
            </a:r>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14530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4)">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3622" y="1131590"/>
            <a:ext cx="5802834" cy="36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323528" y="1131590"/>
            <a:ext cx="2555777"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example shown here indicates that the UKC requirements for the intended transit could not be satisfied (indicated by the vertical red bars)</a:t>
            </a:r>
          </a:p>
          <a:p>
            <a:endParaRPr lang="en-AU" sz="1600" dirty="0" smtClean="0"/>
          </a:p>
          <a:p>
            <a:pPr marL="285750" indent="-285750">
              <a:buFont typeface="Arial" pitchFamily="34" charset="0"/>
              <a:buChar char="•"/>
            </a:pPr>
            <a:r>
              <a:rPr lang="en-AU" sz="1600" dirty="0" smtClean="0"/>
              <a:t>Changes to the planned speed, or commencement time, or both, are required to calculate a successful plan</a:t>
            </a:r>
            <a:endParaRPr lang="en-AU" sz="1600" dirty="0"/>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
        <p:nvSpPr>
          <p:cNvPr id="2" name="Oval 1"/>
          <p:cNvSpPr/>
          <p:nvPr/>
        </p:nvSpPr>
        <p:spPr>
          <a:xfrm>
            <a:off x="4139952" y="228371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705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5156"/>
                                        </p:tgtEl>
                                        <p:attrNameLst>
                                          <p:attrName>style.visibility</p:attrName>
                                        </p:attrNameLst>
                                      </p:cBhvr>
                                      <p:to>
                                        <p:strVal val="visible"/>
                                      </p:to>
                                    </p:set>
                                    <p:animEffect transition="in" filter="wheel(1)">
                                      <p:cBhvr>
                                        <p:cTn id="7" dur="2000"/>
                                        <p:tgtEl>
                                          <p:spTgt spid="305156"/>
                                        </p:tgtEl>
                                      </p:cBhvr>
                                    </p:animEffect>
                                  </p:childTnLst>
                                </p:cTn>
                              </p:par>
                              <p:par>
                                <p:cTn id="8" presetID="21" presetClass="entr" presetSubtype="1"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1000"/>
                                        <p:tgtEl>
                                          <p:spTgt spid="6">
                                            <p:txEl>
                                              <p:pRg st="0" end="0"/>
                                            </p:txEl>
                                          </p:spTgt>
                                        </p:tgtEl>
                                      </p:cBhvr>
                                    </p:animEffect>
                                    <p:anim calcmode="lin" valueType="num">
                                      <p:cBhvr>
                                        <p:cTn id="1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1203598"/>
            <a:ext cx="2025096"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176213" indent="-176213">
              <a:buFont typeface="Arial" pitchFamily="34" charset="0"/>
              <a:buChar char="•"/>
            </a:pPr>
            <a:r>
              <a:rPr lang="en-AU" sz="1600" dirty="0" smtClean="0"/>
              <a:t>After changing the commencement time for the previous plan, the example shown here indicates that the UKC requirements for the intended transit have been satisfied (i.e. no vertical red bars)</a:t>
            </a:r>
          </a:p>
          <a:p>
            <a:endParaRPr lang="en-AU" sz="1600" dirty="0" smtClean="0"/>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2600" y="1138032"/>
            <a:ext cx="6831888" cy="373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3779912" y="228371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7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067812"/>
            <a:ext cx="6193383" cy="381883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3" name="Rectangle 2"/>
          <p:cNvSpPr>
            <a:spLocks noChangeArrowheads="1"/>
          </p:cNvSpPr>
          <p:nvPr/>
        </p:nvSpPr>
        <p:spPr bwMode="auto">
          <a:xfrm>
            <a:off x="250825" y="1275160"/>
            <a:ext cx="1296988"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1600" b="1" dirty="0">
                <a:solidFill>
                  <a:schemeClr val="bg1"/>
                </a:solidFill>
              </a:rPr>
              <a:t>Transit Planning Service</a:t>
            </a:r>
          </a:p>
        </p:txBody>
      </p:sp>
      <p:sp>
        <p:nvSpPr>
          <p:cNvPr id="94214" name="Rectangle 2"/>
          <p:cNvSpPr>
            <a:spLocks noChangeArrowheads="1"/>
          </p:cNvSpPr>
          <p:nvPr/>
        </p:nvSpPr>
        <p:spPr bwMode="auto">
          <a:xfrm>
            <a:off x="395536" y="1563638"/>
            <a:ext cx="1944216" cy="261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anose="020B0604020202020204" pitchFamily="34" charset="0"/>
              <a:buChar char="•"/>
            </a:pPr>
            <a:r>
              <a:rPr lang="en-AU" sz="1600" dirty="0" smtClean="0"/>
              <a:t>Graphical representation of tidal windows and planned speed across the key UKCM System waypoints</a:t>
            </a:r>
          </a:p>
          <a:p>
            <a:endParaRPr lang="en-AU" sz="1400" b="1" dirty="0" smtClean="0">
              <a:solidFill>
                <a:srgbClr val="006600"/>
              </a:solidFill>
            </a:endParaRPr>
          </a:p>
          <a:p>
            <a:endParaRPr lang="en-AU" sz="1400" b="1" dirty="0">
              <a:solidFill>
                <a:srgbClr val="006600"/>
              </a:solidFill>
            </a:endParaRPr>
          </a:p>
          <a:p>
            <a:endParaRPr lang="en-AU" sz="1400" b="1" dirty="0">
              <a:solidFill>
                <a:srgbClr val="006600"/>
              </a:solidFill>
            </a:endParaRPr>
          </a:p>
        </p:txBody>
      </p:sp>
      <p:cxnSp>
        <p:nvCxnSpPr>
          <p:cNvPr id="3" name="Straight Arrow Connector 2"/>
          <p:cNvCxnSpPr/>
          <p:nvPr/>
        </p:nvCxnSpPr>
        <p:spPr>
          <a:xfrm>
            <a:off x="1265859" y="3723878"/>
            <a:ext cx="1080815" cy="1620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19695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heel(1)">
                                      <p:cBhvr>
                                        <p:cTn id="7" dur="2000"/>
                                        <p:tgtEl>
                                          <p:spTgt spid="942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4214"/>
                                        </p:tgtEl>
                                        <p:attrNameLst>
                                          <p:attrName>style.visibility</p:attrName>
                                        </p:attrNameLst>
                                      </p:cBhvr>
                                      <p:to>
                                        <p:strVal val="visible"/>
                                      </p:to>
                                    </p:set>
                                    <p:animEffect transition="in" filter="fade">
                                      <p:cBhvr>
                                        <p:cTn id="12" dur="1000"/>
                                        <p:tgtEl>
                                          <p:spTgt spid="94214"/>
                                        </p:tgtEl>
                                      </p:cBhvr>
                                    </p:animEffect>
                                    <p:anim calcmode="lin" valueType="num">
                                      <p:cBhvr>
                                        <p:cTn id="13" dur="1000" fill="hold"/>
                                        <p:tgtEl>
                                          <p:spTgt spid="94214"/>
                                        </p:tgtEl>
                                        <p:attrNameLst>
                                          <p:attrName>ppt_x</p:attrName>
                                        </p:attrNameLst>
                                      </p:cBhvr>
                                      <p:tavLst>
                                        <p:tav tm="0">
                                          <p:val>
                                            <p:strVal val="#ppt_x"/>
                                          </p:val>
                                        </p:tav>
                                        <p:tav tm="100000">
                                          <p:val>
                                            <p:strVal val="#ppt_x"/>
                                          </p:val>
                                        </p:tav>
                                      </p:tavLst>
                                    </p:anim>
                                    <p:anim calcmode="lin" valueType="num">
                                      <p:cBhvr>
                                        <p:cTn id="14" dur="1000" fill="hold"/>
                                        <p:tgtEl>
                                          <p:spTgt spid="942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idx="1"/>
          </p:nvPr>
        </p:nvSpPr>
        <p:spPr>
          <a:xfrm>
            <a:off x="457200" y="1416175"/>
            <a:ext cx="8229600" cy="3171799"/>
          </a:xfrm>
        </p:spPr>
        <p:txBody>
          <a:bodyPr/>
          <a:lstStyle/>
          <a:p>
            <a:pPr marL="342900" indent="-342900">
              <a:spcBef>
                <a:spcPts val="1200"/>
              </a:spcBef>
              <a:buFont typeface="Arial" pitchFamily="34" charset="0"/>
              <a:buChar char="•"/>
            </a:pPr>
            <a:r>
              <a:rPr lang="en-AU" sz="2900" dirty="0"/>
              <a:t>Where is the Torres Strait UKCM area?</a:t>
            </a:r>
          </a:p>
          <a:p>
            <a:pPr marL="342900" indent="-342900">
              <a:spcBef>
                <a:spcPts val="1200"/>
              </a:spcBef>
              <a:buFont typeface="Arial" pitchFamily="34" charset="0"/>
              <a:buChar char="•"/>
            </a:pPr>
            <a:r>
              <a:rPr lang="en-AU" sz="2900" dirty="0"/>
              <a:t>Why a UKCM System?</a:t>
            </a:r>
          </a:p>
          <a:p>
            <a:pPr marL="342900" indent="-342900">
              <a:spcBef>
                <a:spcPts val="1200"/>
              </a:spcBef>
              <a:buFont typeface="Arial" pitchFamily="34" charset="0"/>
              <a:buChar char="•"/>
            </a:pPr>
            <a:r>
              <a:rPr lang="en-AU" sz="2900" dirty="0" smtClean="0"/>
              <a:t>Implementation &amp; UKCM </a:t>
            </a:r>
            <a:r>
              <a:rPr lang="en-AU" sz="2900" dirty="0"/>
              <a:t>Framework</a:t>
            </a:r>
          </a:p>
          <a:p>
            <a:pPr marL="342900" indent="-342900">
              <a:spcBef>
                <a:spcPts val="1200"/>
              </a:spcBef>
              <a:buFont typeface="Arial" pitchFamily="34" charset="0"/>
              <a:buChar char="•"/>
            </a:pPr>
            <a:r>
              <a:rPr lang="en-AU" sz="2900" dirty="0" smtClean="0"/>
              <a:t>System overview (screen shots and sensors)</a:t>
            </a:r>
          </a:p>
          <a:p>
            <a:pPr marL="342900" indent="-342900">
              <a:spcBef>
                <a:spcPts val="1200"/>
              </a:spcBef>
              <a:buFont typeface="Arial" pitchFamily="34" charset="0"/>
              <a:buChar char="•"/>
            </a:pPr>
            <a:r>
              <a:rPr lang="en-AU" sz="2900" dirty="0" smtClean="0"/>
              <a:t>Chart overlays / graphic enhancements</a:t>
            </a:r>
            <a:endParaRPr lang="en-AU" sz="2900" dirty="0"/>
          </a:p>
          <a:p>
            <a:endParaRPr lang="en-AU" dirty="0"/>
          </a:p>
        </p:txBody>
      </p:sp>
      <p:sp>
        <p:nvSpPr>
          <p:cNvPr id="313346" name="Rectangle 2"/>
          <p:cNvSpPr>
            <a:spLocks noGrp="1" noChangeArrowheads="1"/>
          </p:cNvSpPr>
          <p:nvPr>
            <p:ph type="ctrTitle"/>
          </p:nvPr>
        </p:nvSpPr>
        <p:spPr>
          <a:xfrm>
            <a:off x="2483768" y="123478"/>
            <a:ext cx="4712568" cy="648072"/>
          </a:xfrm>
        </p:spPr>
        <p:txBody>
          <a:bodyPr>
            <a:normAutofit/>
          </a:bodyPr>
          <a:lstStyle/>
          <a:p>
            <a:r>
              <a:rPr lang="en-AU" sz="2900" dirty="0" smtClean="0"/>
              <a:t>Presentation Overview</a:t>
            </a:r>
            <a:endParaRPr lang="en-AU" sz="2900" dirty="0"/>
          </a:p>
        </p:txBody>
      </p:sp>
    </p:spTree>
    <p:extLst>
      <p:ext uri="{BB962C8B-B14F-4D97-AF65-F5344CB8AC3E}">
        <p14:creationId xmlns:p14="http://schemas.microsoft.com/office/powerpoint/2010/main" val="50551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fade">
                                      <p:cBhvr>
                                        <p:cTn id="7" dur="1000"/>
                                        <p:tgtEl>
                                          <p:spTgt spid="313347">
                                            <p:txEl>
                                              <p:pRg st="0" end="0"/>
                                            </p:txEl>
                                          </p:spTgt>
                                        </p:tgtEl>
                                      </p:cBhvr>
                                    </p:animEffect>
                                    <p:anim calcmode="lin" valueType="num">
                                      <p:cBhvr>
                                        <p:cTn id="8" dur="1000" fill="hold"/>
                                        <p:tgtEl>
                                          <p:spTgt spid="3133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33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3347">
                                            <p:txEl>
                                              <p:pRg st="1" end="1"/>
                                            </p:txEl>
                                          </p:spTgt>
                                        </p:tgtEl>
                                        <p:attrNameLst>
                                          <p:attrName>style.visibility</p:attrName>
                                        </p:attrNameLst>
                                      </p:cBhvr>
                                      <p:to>
                                        <p:strVal val="visible"/>
                                      </p:to>
                                    </p:set>
                                    <p:animEffect transition="in" filter="fade">
                                      <p:cBhvr>
                                        <p:cTn id="14" dur="1000"/>
                                        <p:tgtEl>
                                          <p:spTgt spid="313347">
                                            <p:txEl>
                                              <p:pRg st="1" end="1"/>
                                            </p:txEl>
                                          </p:spTgt>
                                        </p:tgtEl>
                                      </p:cBhvr>
                                    </p:animEffect>
                                    <p:anim calcmode="lin" valueType="num">
                                      <p:cBhvr>
                                        <p:cTn id="15" dur="1000" fill="hold"/>
                                        <p:tgtEl>
                                          <p:spTgt spid="3133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133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3347">
                                            <p:txEl>
                                              <p:pRg st="2" end="2"/>
                                            </p:txEl>
                                          </p:spTgt>
                                        </p:tgtEl>
                                        <p:attrNameLst>
                                          <p:attrName>style.visibility</p:attrName>
                                        </p:attrNameLst>
                                      </p:cBhvr>
                                      <p:to>
                                        <p:strVal val="visible"/>
                                      </p:to>
                                    </p:set>
                                    <p:animEffect transition="in" filter="fade">
                                      <p:cBhvr>
                                        <p:cTn id="21" dur="1000"/>
                                        <p:tgtEl>
                                          <p:spTgt spid="313347">
                                            <p:txEl>
                                              <p:pRg st="2" end="2"/>
                                            </p:txEl>
                                          </p:spTgt>
                                        </p:tgtEl>
                                      </p:cBhvr>
                                    </p:animEffect>
                                    <p:anim calcmode="lin" valueType="num">
                                      <p:cBhvr>
                                        <p:cTn id="22" dur="1000" fill="hold"/>
                                        <p:tgtEl>
                                          <p:spTgt spid="3133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133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3347">
                                            <p:txEl>
                                              <p:pRg st="3" end="3"/>
                                            </p:txEl>
                                          </p:spTgt>
                                        </p:tgtEl>
                                        <p:attrNameLst>
                                          <p:attrName>style.visibility</p:attrName>
                                        </p:attrNameLst>
                                      </p:cBhvr>
                                      <p:to>
                                        <p:strVal val="visible"/>
                                      </p:to>
                                    </p:set>
                                    <p:animEffect transition="in" filter="fade">
                                      <p:cBhvr>
                                        <p:cTn id="28" dur="1000"/>
                                        <p:tgtEl>
                                          <p:spTgt spid="313347">
                                            <p:txEl>
                                              <p:pRg st="3" end="3"/>
                                            </p:txEl>
                                          </p:spTgt>
                                        </p:tgtEl>
                                      </p:cBhvr>
                                    </p:animEffect>
                                    <p:anim calcmode="lin" valueType="num">
                                      <p:cBhvr>
                                        <p:cTn id="29" dur="1000" fill="hold"/>
                                        <p:tgtEl>
                                          <p:spTgt spid="3133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133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13347">
                                            <p:txEl>
                                              <p:pRg st="4" end="4"/>
                                            </p:txEl>
                                          </p:spTgt>
                                        </p:tgtEl>
                                        <p:attrNameLst>
                                          <p:attrName>style.visibility</p:attrName>
                                        </p:attrNameLst>
                                      </p:cBhvr>
                                      <p:to>
                                        <p:strVal val="visible"/>
                                      </p:to>
                                    </p:set>
                                    <p:animEffect transition="in" filter="fade">
                                      <p:cBhvr>
                                        <p:cTn id="35" dur="1000"/>
                                        <p:tgtEl>
                                          <p:spTgt spid="313347">
                                            <p:txEl>
                                              <p:pRg st="4" end="4"/>
                                            </p:txEl>
                                          </p:spTgt>
                                        </p:tgtEl>
                                      </p:cBhvr>
                                    </p:animEffect>
                                    <p:anim calcmode="lin" valueType="num">
                                      <p:cBhvr>
                                        <p:cTn id="36" dur="1000" fill="hold"/>
                                        <p:tgtEl>
                                          <p:spTgt spid="3133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133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3515" y="1059582"/>
            <a:ext cx="4192861"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9552" y="1419622"/>
            <a:ext cx="2880320"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Once made ‘ACTIVE’ the UKCM System continually updates forecast tides within the plan to provide a ‘real-time’ result.</a:t>
            </a:r>
          </a:p>
        </p:txBody>
      </p:sp>
      <p:sp>
        <p:nvSpPr>
          <p:cNvPr id="3" name="Rounded Rectangle 2"/>
          <p:cNvSpPr/>
          <p:nvPr/>
        </p:nvSpPr>
        <p:spPr>
          <a:xfrm>
            <a:off x="4139952" y="2250000"/>
            <a:ext cx="288032" cy="72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noFill/>
            </a:endParaRPr>
          </a:p>
        </p:txBody>
      </p:sp>
      <p:sp>
        <p:nvSpPr>
          <p:cNvPr id="7"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62779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4)">
                                      <p:cBhvr>
                                        <p:cTn id="12" dur="2000"/>
                                        <p:tgtEl>
                                          <p:spTgt spid="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39752" y="123478"/>
            <a:ext cx="6264696" cy="576064"/>
          </a:xfrm>
        </p:spPr>
        <p:txBody>
          <a:bodyPr/>
          <a:lstStyle/>
          <a:p>
            <a:r>
              <a:rPr lang="en-AU" sz="2900" dirty="0" smtClean="0"/>
              <a:t>UKCM System - Transit Monitoring</a:t>
            </a:r>
            <a:endParaRPr lang="en-AU" sz="2900" dirty="0"/>
          </a:p>
        </p:txBody>
      </p:sp>
      <p:sp>
        <p:nvSpPr>
          <p:cNvPr id="2" name="TextBox 1"/>
          <p:cNvSpPr txBox="1"/>
          <p:nvPr/>
        </p:nvSpPr>
        <p:spPr>
          <a:xfrm>
            <a:off x="395536" y="1131590"/>
            <a:ext cx="2880320"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Transit Monitoring service provides a surface picture and real-time information about all vessels transiting the UKCM Monitoring Area.</a:t>
            </a:r>
            <a:endParaRPr lang="en-AU" sz="1600" dirty="0"/>
          </a:p>
        </p:txBody>
      </p:sp>
      <p:sp>
        <p:nvSpPr>
          <p:cNvPr id="5" name="TextBox 4"/>
          <p:cNvSpPr txBox="1"/>
          <p:nvPr/>
        </p:nvSpPr>
        <p:spPr>
          <a:xfrm>
            <a:off x="395536" y="2748865"/>
            <a:ext cx="2880320" cy="830997"/>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All vessels with a functioning Class A AIS system will be displayed.</a:t>
            </a:r>
            <a:endParaRPr lang="en-AU" sz="1600" dirty="0"/>
          </a:p>
        </p:txBody>
      </p:sp>
      <p:sp>
        <p:nvSpPr>
          <p:cNvPr id="6" name="TextBox 5"/>
          <p:cNvSpPr txBox="1"/>
          <p:nvPr/>
        </p:nvSpPr>
        <p:spPr>
          <a:xfrm>
            <a:off x="395536" y="3651870"/>
            <a:ext cx="2880320" cy="1077218"/>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Vessels with Transit Plans will display individually above the monitoring area chartlet.</a:t>
            </a:r>
            <a:endParaRPr lang="en-AU" sz="16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1" y="987573"/>
            <a:ext cx="3946411" cy="4008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1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4)">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2327" y="1056216"/>
            <a:ext cx="8062121" cy="3963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a:spLocks noGrp="1"/>
          </p:cNvSpPr>
          <p:nvPr>
            <p:ph type="ctrTitle"/>
          </p:nvPr>
        </p:nvSpPr>
        <p:spPr>
          <a:xfrm>
            <a:off x="2339752" y="123478"/>
            <a:ext cx="6264696" cy="576064"/>
          </a:xfrm>
        </p:spPr>
        <p:txBody>
          <a:bodyPr/>
          <a:lstStyle/>
          <a:p>
            <a:r>
              <a:rPr lang="en-AU" sz="2900" dirty="0" smtClean="0"/>
              <a:t>UKCM System - Transit Monitoring</a:t>
            </a:r>
            <a:endParaRPr lang="en-AU" sz="2900" dirty="0"/>
          </a:p>
        </p:txBody>
      </p:sp>
    </p:spTree>
    <p:extLst>
      <p:ext uri="{BB962C8B-B14F-4D97-AF65-F5344CB8AC3E}">
        <p14:creationId xmlns:p14="http://schemas.microsoft.com/office/powerpoint/2010/main" val="3434274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p:cNvPicPr>
            <a:picLocks/>
          </p:cNvPicPr>
          <p:nvPr/>
        </p:nvPicPr>
        <p:blipFill>
          <a:blip r:embed="rId3"/>
          <a:stretch>
            <a:fillRect/>
          </a:stretch>
        </p:blipFill>
        <p:spPr>
          <a:xfrm>
            <a:off x="770444" y="1007077"/>
            <a:ext cx="8136904" cy="3672408"/>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grpSp>
        <p:nvGrpSpPr>
          <p:cNvPr id="43" name="Group 42"/>
          <p:cNvGrpSpPr/>
          <p:nvPr/>
        </p:nvGrpSpPr>
        <p:grpSpPr>
          <a:xfrm>
            <a:off x="2449616" y="-220139"/>
            <a:ext cx="6130916" cy="6304847"/>
            <a:chOff x="2449616" y="-220139"/>
            <a:chExt cx="6130916" cy="6304847"/>
          </a:xfrm>
        </p:grpSpPr>
        <p:sp>
          <p:nvSpPr>
            <p:cNvPr id="30" name="Oval 29"/>
            <p:cNvSpPr/>
            <p:nvPr/>
          </p:nvSpPr>
          <p:spPr>
            <a:xfrm>
              <a:off x="4990173" y="2414496"/>
              <a:ext cx="1049802" cy="103557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2449616" y="-220139"/>
              <a:ext cx="6130916" cy="630484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p:cNvSpPr/>
            <p:nvPr/>
          </p:nvSpPr>
          <p:spPr>
            <a:xfrm>
              <a:off x="4238590" y="1644202"/>
              <a:ext cx="2552969" cy="2576164"/>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3759765" y="1176975"/>
              <a:ext cx="3510618" cy="351061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3140101" y="557311"/>
              <a:ext cx="4749947" cy="474994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4649684" y="2078377"/>
              <a:ext cx="1730781" cy="1707814"/>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p:cNvGrpSpPr/>
          <p:nvPr/>
        </p:nvGrpSpPr>
        <p:grpSpPr>
          <a:xfrm>
            <a:off x="6116422" y="1473200"/>
            <a:ext cx="4378156" cy="4502362"/>
            <a:chOff x="6116422" y="1473200"/>
            <a:chExt cx="4378156" cy="4502362"/>
          </a:xfrm>
        </p:grpSpPr>
        <p:sp>
          <p:nvSpPr>
            <p:cNvPr id="16" name="Oval 15"/>
            <p:cNvSpPr/>
            <p:nvPr/>
          </p:nvSpPr>
          <p:spPr>
            <a:xfrm>
              <a:off x="7930663" y="3354623"/>
              <a:ext cx="749675" cy="7395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6116422" y="1473200"/>
              <a:ext cx="4378156" cy="4502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7393949" y="2804548"/>
              <a:ext cx="1823103" cy="1839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7052014" y="2470895"/>
              <a:ext cx="2506972" cy="2506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6609505" y="2028386"/>
              <a:ext cx="3391990" cy="3391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7688253" y="3115325"/>
              <a:ext cx="1234494" cy="1218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p:cNvGrpSpPr/>
          <p:nvPr/>
        </p:nvGrpSpPr>
        <p:grpSpPr>
          <a:xfrm>
            <a:off x="-939190" y="2251301"/>
            <a:ext cx="4378156" cy="4502362"/>
            <a:chOff x="-939190" y="2251301"/>
            <a:chExt cx="4378156" cy="4502362"/>
          </a:xfrm>
        </p:grpSpPr>
        <p:sp>
          <p:nvSpPr>
            <p:cNvPr id="37" name="Oval 36"/>
            <p:cNvSpPr/>
            <p:nvPr/>
          </p:nvSpPr>
          <p:spPr>
            <a:xfrm>
              <a:off x="875051" y="4132724"/>
              <a:ext cx="749675" cy="7395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39190" y="2251301"/>
              <a:ext cx="4378156" cy="45023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338337" y="3582649"/>
              <a:ext cx="1823103" cy="183966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3598" y="3248996"/>
              <a:ext cx="2506972" cy="25069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446107" y="2806487"/>
              <a:ext cx="3391990" cy="33919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647370" y="3907959"/>
              <a:ext cx="1205036" cy="11890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itle 2"/>
          <p:cNvSpPr>
            <a:spLocks noGrp="1"/>
          </p:cNvSpPr>
          <p:nvPr>
            <p:ph type="ctrTitle"/>
          </p:nvPr>
        </p:nvSpPr>
        <p:spPr>
          <a:xfrm>
            <a:off x="2411760" y="123479"/>
            <a:ext cx="5616624" cy="834584"/>
          </a:xfrm>
        </p:spPr>
        <p:txBody>
          <a:bodyPr/>
          <a:lstStyle/>
          <a:p>
            <a:r>
              <a:rPr lang="en-AU" dirty="0" smtClean="0"/>
              <a:t>UKCMS AIS sensors</a:t>
            </a:r>
            <a:endParaRPr lang="en-AU" dirty="0"/>
          </a:p>
        </p:txBody>
      </p:sp>
      <p:sp>
        <p:nvSpPr>
          <p:cNvPr id="6" name="Rectangle 5"/>
          <p:cNvSpPr/>
          <p:nvPr/>
        </p:nvSpPr>
        <p:spPr>
          <a:xfrm>
            <a:off x="132978" y="4095442"/>
            <a:ext cx="2062758" cy="852572"/>
          </a:xfrm>
          <a:prstGeom prst="rect">
            <a:avLst/>
          </a:prstGeom>
          <a:blipFill dpi="0" rotWithShape="1">
            <a:blip r:embed="rId4">
              <a:alphaModFix amt="6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4971829" y="2591691"/>
            <a:ext cx="1112339" cy="772147"/>
          </a:xfrm>
          <a:prstGeom prst="rect">
            <a:avLst/>
          </a:prstGeom>
          <a:blipFill>
            <a:blip r:embed="rId5">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631833" y="3305314"/>
            <a:ext cx="1512167" cy="1138644"/>
          </a:xfrm>
          <a:prstGeom prst="rect">
            <a:avLst/>
          </a:prstGeom>
          <a:blipFill>
            <a:blip r:embed="rId6">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p:cNvSpPr txBox="1"/>
          <p:nvPr/>
        </p:nvSpPr>
        <p:spPr>
          <a:xfrm>
            <a:off x="286456" y="3496449"/>
            <a:ext cx="1814140" cy="523220"/>
          </a:xfrm>
          <a:prstGeom prst="rect">
            <a:avLst/>
          </a:prstGeom>
          <a:noFill/>
        </p:spPr>
        <p:txBody>
          <a:bodyPr wrap="square" rtlCol="0">
            <a:spAutoFit/>
          </a:bodyPr>
          <a:lstStyle/>
          <a:p>
            <a:r>
              <a:rPr lang="en-AU" sz="1400" dirty="0" smtClean="0"/>
              <a:t>Booby Island AIS (Base Station)</a:t>
            </a:r>
            <a:endParaRPr lang="en-AU" sz="1400" dirty="0"/>
          </a:p>
        </p:txBody>
      </p:sp>
      <p:sp>
        <p:nvSpPr>
          <p:cNvPr id="29" name="TextBox 28"/>
          <p:cNvSpPr txBox="1"/>
          <p:nvPr/>
        </p:nvSpPr>
        <p:spPr>
          <a:xfrm>
            <a:off x="4859098" y="1746782"/>
            <a:ext cx="1620180" cy="738664"/>
          </a:xfrm>
          <a:prstGeom prst="rect">
            <a:avLst/>
          </a:prstGeom>
          <a:noFill/>
        </p:spPr>
        <p:txBody>
          <a:bodyPr wrap="square" rtlCol="0">
            <a:spAutoFit/>
          </a:bodyPr>
          <a:lstStyle/>
          <a:p>
            <a:r>
              <a:rPr lang="en-AU" sz="1400" dirty="0" smtClean="0"/>
              <a:t>Hammond Hill (Radar and AIS Base Station)</a:t>
            </a:r>
            <a:endParaRPr lang="en-AU" sz="1400" dirty="0"/>
          </a:p>
        </p:txBody>
      </p:sp>
      <p:sp>
        <p:nvSpPr>
          <p:cNvPr id="36" name="TextBox 35"/>
          <p:cNvSpPr txBox="1"/>
          <p:nvPr/>
        </p:nvSpPr>
        <p:spPr>
          <a:xfrm>
            <a:off x="7638444" y="4482734"/>
            <a:ext cx="1722536" cy="523220"/>
          </a:xfrm>
          <a:prstGeom prst="rect">
            <a:avLst/>
          </a:prstGeom>
          <a:noFill/>
        </p:spPr>
        <p:txBody>
          <a:bodyPr wrap="square" rtlCol="0">
            <a:spAutoFit/>
          </a:bodyPr>
          <a:lstStyle/>
          <a:p>
            <a:r>
              <a:rPr lang="en-AU" sz="1400" dirty="0" smtClean="0"/>
              <a:t>Albany Rock AIS (Base Station)</a:t>
            </a:r>
            <a:endParaRPr lang="en-AU" sz="1400" dirty="0"/>
          </a:p>
        </p:txBody>
      </p:sp>
    </p:spTree>
    <p:extLst>
      <p:ext uri="{BB962C8B-B14F-4D97-AF65-F5344CB8AC3E}">
        <p14:creationId xmlns:p14="http://schemas.microsoft.com/office/powerpoint/2010/main" val="40944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Effect transition="in" filter="fade">
                                      <p:cBhvr>
                                        <p:cTn id="21" dur="1000"/>
                                        <p:tgtEl>
                                          <p:spTgt spid="9"/>
                                        </p:tgtEl>
                                      </p:cBhvr>
                                    </p:animEffect>
                                  </p:childTnLst>
                                </p:cTn>
                              </p:par>
                            </p:childTnLst>
                          </p:cTn>
                        </p:par>
                        <p:par>
                          <p:cTn id="22" fill="hold">
                            <p:stCondLst>
                              <p:cond delay="3500"/>
                            </p:stCondLst>
                            <p:childTnLst>
                              <p:par>
                                <p:cTn id="23" presetID="53" presetClass="entr" presetSubtype="16" repeatCount="indefinite"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2000" fill="hold"/>
                                        <p:tgtEl>
                                          <p:spTgt spid="45"/>
                                        </p:tgtEl>
                                        <p:attrNameLst>
                                          <p:attrName>ppt_w</p:attrName>
                                        </p:attrNameLst>
                                      </p:cBhvr>
                                      <p:tavLst>
                                        <p:tav tm="0">
                                          <p:val>
                                            <p:fltVal val="0"/>
                                          </p:val>
                                        </p:tav>
                                        <p:tav tm="100000">
                                          <p:val>
                                            <p:strVal val="#ppt_w"/>
                                          </p:val>
                                        </p:tav>
                                      </p:tavLst>
                                    </p:anim>
                                    <p:anim calcmode="lin" valueType="num">
                                      <p:cBhvr>
                                        <p:cTn id="26" dur="2000" fill="hold"/>
                                        <p:tgtEl>
                                          <p:spTgt spid="45"/>
                                        </p:tgtEl>
                                        <p:attrNameLst>
                                          <p:attrName>ppt_h</p:attrName>
                                        </p:attrNameLst>
                                      </p:cBhvr>
                                      <p:tavLst>
                                        <p:tav tm="0">
                                          <p:val>
                                            <p:fltVal val="0"/>
                                          </p:val>
                                        </p:tav>
                                        <p:tav tm="100000">
                                          <p:val>
                                            <p:strVal val="#ppt_h"/>
                                          </p:val>
                                        </p:tav>
                                      </p:tavLst>
                                    </p:anim>
                                    <p:animEffect transition="in" filter="fade">
                                      <p:cBhvr>
                                        <p:cTn id="27" dur="2000"/>
                                        <p:tgtEl>
                                          <p:spTgt spid="45"/>
                                        </p:tgtEl>
                                      </p:cBhvr>
                                    </p:animEffect>
                                  </p:childTnLst>
                                </p:cTn>
                              </p:par>
                              <p:par>
                                <p:cTn id="28" presetID="53" presetClass="entr" presetSubtype="16" repeatCount="indefinite" fill="hold" nodeType="withEffect">
                                  <p:stCondLst>
                                    <p:cond delay="750"/>
                                  </p:stCondLst>
                                  <p:childTnLst>
                                    <p:set>
                                      <p:cBhvr>
                                        <p:cTn id="29" dur="1" fill="hold">
                                          <p:stCondLst>
                                            <p:cond delay="0"/>
                                          </p:stCondLst>
                                        </p:cTn>
                                        <p:tgtEl>
                                          <p:spTgt spid="43"/>
                                        </p:tgtEl>
                                        <p:attrNameLst>
                                          <p:attrName>style.visibility</p:attrName>
                                        </p:attrNameLst>
                                      </p:cBhvr>
                                      <p:to>
                                        <p:strVal val="visible"/>
                                      </p:to>
                                    </p:set>
                                    <p:anim calcmode="lin" valueType="num">
                                      <p:cBhvr>
                                        <p:cTn id="30" dur="2000" fill="hold"/>
                                        <p:tgtEl>
                                          <p:spTgt spid="43"/>
                                        </p:tgtEl>
                                        <p:attrNameLst>
                                          <p:attrName>ppt_w</p:attrName>
                                        </p:attrNameLst>
                                      </p:cBhvr>
                                      <p:tavLst>
                                        <p:tav tm="0">
                                          <p:val>
                                            <p:fltVal val="0"/>
                                          </p:val>
                                        </p:tav>
                                        <p:tav tm="100000">
                                          <p:val>
                                            <p:strVal val="#ppt_w"/>
                                          </p:val>
                                        </p:tav>
                                      </p:tavLst>
                                    </p:anim>
                                    <p:anim calcmode="lin" valueType="num">
                                      <p:cBhvr>
                                        <p:cTn id="31" dur="2000" fill="hold"/>
                                        <p:tgtEl>
                                          <p:spTgt spid="43"/>
                                        </p:tgtEl>
                                        <p:attrNameLst>
                                          <p:attrName>ppt_h</p:attrName>
                                        </p:attrNameLst>
                                      </p:cBhvr>
                                      <p:tavLst>
                                        <p:tav tm="0">
                                          <p:val>
                                            <p:fltVal val="0"/>
                                          </p:val>
                                        </p:tav>
                                        <p:tav tm="100000">
                                          <p:val>
                                            <p:strVal val="#ppt_h"/>
                                          </p:val>
                                        </p:tav>
                                      </p:tavLst>
                                    </p:anim>
                                    <p:animEffect transition="in" filter="fade">
                                      <p:cBhvr>
                                        <p:cTn id="32" dur="2000"/>
                                        <p:tgtEl>
                                          <p:spTgt spid="43"/>
                                        </p:tgtEl>
                                      </p:cBhvr>
                                    </p:animEffect>
                                  </p:childTnLst>
                                </p:cTn>
                              </p:par>
                              <p:par>
                                <p:cTn id="33" presetID="53" presetClass="entr" presetSubtype="16" repeatCount="indefinite" fill="hold" nodeType="withEffect">
                                  <p:stCondLst>
                                    <p:cond delay="1250"/>
                                  </p:stCondLst>
                                  <p:childTnLst>
                                    <p:set>
                                      <p:cBhvr>
                                        <p:cTn id="34" dur="1" fill="hold">
                                          <p:stCondLst>
                                            <p:cond delay="0"/>
                                          </p:stCondLst>
                                        </p:cTn>
                                        <p:tgtEl>
                                          <p:spTgt spid="44"/>
                                        </p:tgtEl>
                                        <p:attrNameLst>
                                          <p:attrName>style.visibility</p:attrName>
                                        </p:attrNameLst>
                                      </p:cBhvr>
                                      <p:to>
                                        <p:strVal val="visible"/>
                                      </p:to>
                                    </p:set>
                                    <p:anim calcmode="lin" valueType="num">
                                      <p:cBhvr>
                                        <p:cTn id="35" dur="2000" fill="hold"/>
                                        <p:tgtEl>
                                          <p:spTgt spid="44"/>
                                        </p:tgtEl>
                                        <p:attrNameLst>
                                          <p:attrName>ppt_w</p:attrName>
                                        </p:attrNameLst>
                                      </p:cBhvr>
                                      <p:tavLst>
                                        <p:tav tm="0">
                                          <p:val>
                                            <p:fltVal val="0"/>
                                          </p:val>
                                        </p:tav>
                                        <p:tav tm="100000">
                                          <p:val>
                                            <p:strVal val="#ppt_w"/>
                                          </p:val>
                                        </p:tav>
                                      </p:tavLst>
                                    </p:anim>
                                    <p:anim calcmode="lin" valueType="num">
                                      <p:cBhvr>
                                        <p:cTn id="36" dur="2000" fill="hold"/>
                                        <p:tgtEl>
                                          <p:spTgt spid="44"/>
                                        </p:tgtEl>
                                        <p:attrNameLst>
                                          <p:attrName>ppt_h</p:attrName>
                                        </p:attrNameLst>
                                      </p:cBhvr>
                                      <p:tavLst>
                                        <p:tav tm="0">
                                          <p:val>
                                            <p:fltVal val="0"/>
                                          </p:val>
                                        </p:tav>
                                        <p:tav tm="100000">
                                          <p:val>
                                            <p:strVal val="#ppt_h"/>
                                          </p:val>
                                        </p:tav>
                                      </p:tavLst>
                                    </p:anim>
                                    <p:animEffect transition="in" filter="fade">
                                      <p:cBhvr>
                                        <p:cTn id="37" dur="2000"/>
                                        <p:tgtEl>
                                          <p:spTgt spid="44"/>
                                        </p:tgtEl>
                                      </p:cBhvr>
                                    </p:animEffect>
                                  </p:childTnLst>
                                </p:cTn>
                              </p:par>
                              <p:par>
                                <p:cTn id="38" presetID="9" presetClass="entr" presetSubtype="0" fill="hold" grpId="0" nodeType="withEffect">
                                  <p:stCondLst>
                                    <p:cond delay="25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750"/>
                                        <p:tgtEl>
                                          <p:spTgt spid="28"/>
                                        </p:tgtEl>
                                      </p:cBhvr>
                                    </p:animEffect>
                                  </p:childTnLst>
                                </p:cTn>
                              </p:par>
                              <p:par>
                                <p:cTn id="41" presetID="9" presetClass="entr" presetSubtype="0" fill="hold" grpId="0" nodeType="withEffect">
                                  <p:stCondLst>
                                    <p:cond delay="125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750"/>
                                        <p:tgtEl>
                                          <p:spTgt spid="29"/>
                                        </p:tgtEl>
                                      </p:cBhvr>
                                    </p:animEffect>
                                  </p:childTnLst>
                                </p:cTn>
                              </p:par>
                              <p:par>
                                <p:cTn id="44" presetID="9" presetClass="entr" presetSubtype="0" fill="hold" grpId="0" nodeType="withEffect">
                                  <p:stCondLst>
                                    <p:cond delay="25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28" grpId="0"/>
      <p:bldP spid="29"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854857" y="136565"/>
            <a:ext cx="5029097" cy="572272"/>
          </a:xfrm>
        </p:spPr>
        <p:txBody>
          <a:bodyPr/>
          <a:lstStyle/>
          <a:p>
            <a:r>
              <a:rPr lang="en-AU" sz="2900" dirty="0"/>
              <a:t>UKCM </a:t>
            </a:r>
            <a:r>
              <a:rPr lang="en-AU" sz="2900" dirty="0" smtClean="0"/>
              <a:t>System Connectivity</a:t>
            </a:r>
            <a:endParaRPr lang="en-AU" sz="2900" dirty="0"/>
          </a:p>
        </p:txBody>
      </p:sp>
      <p:sp>
        <p:nvSpPr>
          <p:cNvPr id="2" name="Content Placeholder 1"/>
          <p:cNvSpPr>
            <a:spLocks noGrp="1"/>
          </p:cNvSpPr>
          <p:nvPr>
            <p:ph idx="1"/>
          </p:nvPr>
        </p:nvSpPr>
        <p:spPr/>
        <p:txBody>
          <a:bodyPr/>
          <a:lstStyle/>
          <a:p>
            <a:endParaRPr lang="en-AU" dirty="0"/>
          </a:p>
        </p:txBody>
      </p:sp>
      <p:pic>
        <p:nvPicPr>
          <p:cNvPr id="5" name="Content Placeholder 6"/>
          <p:cNvPicPr>
            <a:picLocks/>
          </p:cNvPicPr>
          <p:nvPr/>
        </p:nvPicPr>
        <p:blipFill>
          <a:blip r:embed="rId3"/>
          <a:stretch>
            <a:fillRect/>
          </a:stretch>
        </p:blipFill>
        <p:spPr>
          <a:xfrm>
            <a:off x="395536" y="1131590"/>
            <a:ext cx="8568952" cy="3600400"/>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sp>
        <p:nvSpPr>
          <p:cNvPr id="6" name="Text Box 3"/>
          <p:cNvSpPr txBox="1"/>
          <p:nvPr/>
        </p:nvSpPr>
        <p:spPr>
          <a:xfrm>
            <a:off x="539552" y="1563638"/>
            <a:ext cx="2032000" cy="2984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AU" sz="1100" dirty="0">
                <a:solidFill>
                  <a:srgbClr val="FF0000"/>
                </a:solidFill>
                <a:effectLst>
                  <a:glow rad="101600">
                    <a:schemeClr val="accent1">
                      <a:alpha val="60000"/>
                    </a:schemeClr>
                  </a:glow>
                </a:effectLst>
                <a:ea typeface="Arial"/>
                <a:cs typeface="Times New Roman"/>
              </a:rPr>
              <a:t>Not to be used for navigation</a:t>
            </a:r>
            <a:endParaRPr lang="en-AU" sz="1100" dirty="0">
              <a:effectLst>
                <a:glow rad="101600">
                  <a:schemeClr val="accent1">
                    <a:alpha val="60000"/>
                  </a:schemeClr>
                </a:glow>
              </a:effectLst>
              <a:ea typeface="Arial"/>
              <a:cs typeface="Times New Roman"/>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3435846"/>
            <a:ext cx="1459213" cy="43204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5" name="Lightning Bolt 14"/>
          <p:cNvSpPr/>
          <p:nvPr/>
        </p:nvSpPr>
        <p:spPr>
          <a:xfrm rot="15690136">
            <a:off x="3797724" y="2549372"/>
            <a:ext cx="248518" cy="995499"/>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       </a:t>
            </a:r>
            <a:endParaRPr lang="en-AU" dirty="0"/>
          </a:p>
        </p:txBody>
      </p:sp>
      <p:grpSp>
        <p:nvGrpSpPr>
          <p:cNvPr id="18" name="Group 17"/>
          <p:cNvGrpSpPr/>
          <p:nvPr/>
        </p:nvGrpSpPr>
        <p:grpSpPr>
          <a:xfrm>
            <a:off x="4467773" y="1835588"/>
            <a:ext cx="1112339" cy="772147"/>
            <a:chOff x="4467773" y="1835588"/>
            <a:chExt cx="1112339" cy="772147"/>
          </a:xfrm>
        </p:grpSpPr>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7773" y="1835588"/>
              <a:ext cx="1112339" cy="772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ular Callout 6"/>
            <p:cNvSpPr/>
            <p:nvPr/>
          </p:nvSpPr>
          <p:spPr>
            <a:xfrm>
              <a:off x="4467773" y="1835588"/>
              <a:ext cx="1112339" cy="772147"/>
            </a:xfrm>
            <a:prstGeom prst="wedgeRectCallout">
              <a:avLst>
                <a:gd name="adj1" fmla="val 55416"/>
                <a:gd name="adj2" fmla="val 104679"/>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TextBox 9"/>
          <p:cNvSpPr txBox="1"/>
          <p:nvPr/>
        </p:nvSpPr>
        <p:spPr>
          <a:xfrm>
            <a:off x="4368840" y="1121570"/>
            <a:ext cx="1620180" cy="738664"/>
          </a:xfrm>
          <a:prstGeom prst="rect">
            <a:avLst/>
          </a:prstGeom>
          <a:noFill/>
        </p:spPr>
        <p:txBody>
          <a:bodyPr wrap="square" rtlCol="0">
            <a:spAutoFit/>
          </a:bodyPr>
          <a:lstStyle/>
          <a:p>
            <a:r>
              <a:rPr lang="en-AU" sz="1400" dirty="0" smtClean="0"/>
              <a:t>Hammond Hill (Radar and AIS Base Station)</a:t>
            </a:r>
            <a:endParaRPr lang="en-AU" sz="1400" dirty="0"/>
          </a:p>
        </p:txBody>
      </p:sp>
      <p:sp>
        <p:nvSpPr>
          <p:cNvPr id="8" name="Lightning Bolt 7"/>
          <p:cNvSpPr/>
          <p:nvPr/>
        </p:nvSpPr>
        <p:spPr>
          <a:xfrm rot="-1140000">
            <a:off x="5652120" y="3185542"/>
            <a:ext cx="288032" cy="720080"/>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5868144" y="3411275"/>
            <a:ext cx="1746295" cy="276999"/>
          </a:xfrm>
          <a:prstGeom prst="rect">
            <a:avLst/>
          </a:prstGeom>
          <a:noFill/>
        </p:spPr>
        <p:txBody>
          <a:bodyPr wrap="square" rtlCol="0">
            <a:spAutoFit/>
          </a:bodyPr>
          <a:lstStyle/>
          <a:p>
            <a:r>
              <a:rPr lang="en-AU" sz="1200" dirty="0" smtClean="0"/>
              <a:t>Radio Link to Horn Is.</a:t>
            </a:r>
            <a:endParaRPr lang="en-AU" sz="1200" dirty="0"/>
          </a:p>
        </p:txBody>
      </p:sp>
      <p:sp>
        <p:nvSpPr>
          <p:cNvPr id="4" name="Cloud 3"/>
          <p:cNvSpPr/>
          <p:nvPr/>
        </p:nvSpPr>
        <p:spPr>
          <a:xfrm>
            <a:off x="5868144" y="4148918"/>
            <a:ext cx="1474804" cy="799096"/>
          </a:xfrm>
          <a:prstGeom prst="cloud">
            <a:avLst/>
          </a:prstGeom>
          <a:solidFill>
            <a:schemeClr val="accent2">
              <a:lumMod val="20000"/>
              <a:lumOff val="80000"/>
            </a:schemeClr>
          </a:solidFill>
          <a:ln>
            <a:solidFill>
              <a:schemeClr val="accent1">
                <a:shade val="50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ysClr val="windowText" lastClr="000000"/>
                </a:solidFill>
              </a:rPr>
              <a:t>Internet</a:t>
            </a:r>
            <a:endParaRPr lang="en-AU" dirty="0">
              <a:solidFill>
                <a:sysClr val="windowText" lastClr="000000"/>
              </a:solidFill>
            </a:endParaRPr>
          </a:p>
        </p:txBody>
      </p:sp>
      <p:sp>
        <p:nvSpPr>
          <p:cNvPr id="19" name="Rectangle 18"/>
          <p:cNvSpPr/>
          <p:nvPr/>
        </p:nvSpPr>
        <p:spPr>
          <a:xfrm>
            <a:off x="324363" y="4237279"/>
            <a:ext cx="1558703" cy="648072"/>
          </a:xfrm>
          <a:prstGeom prst="rect">
            <a:avLst/>
          </a:prstGeom>
          <a:blipFill dpi="0" rotWithShape="1">
            <a:blip r:embed="rId6">
              <a:alphaModFix amt="6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7452320" y="3305314"/>
            <a:ext cx="1512167" cy="1138644"/>
          </a:xfrm>
          <a:prstGeom prst="rect">
            <a:avLst/>
          </a:prstGeom>
          <a:blipFill>
            <a:blip r:embed="rId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p:cNvGrpSpPr/>
          <p:nvPr/>
        </p:nvGrpSpPr>
        <p:grpSpPr>
          <a:xfrm>
            <a:off x="-939190" y="2251301"/>
            <a:ext cx="4378156" cy="4502362"/>
            <a:chOff x="-939190" y="2251301"/>
            <a:chExt cx="4378156" cy="4502362"/>
          </a:xfrm>
        </p:grpSpPr>
        <p:sp>
          <p:nvSpPr>
            <p:cNvPr id="22" name="Oval 21"/>
            <p:cNvSpPr/>
            <p:nvPr/>
          </p:nvSpPr>
          <p:spPr>
            <a:xfrm>
              <a:off x="875051" y="4132724"/>
              <a:ext cx="749675" cy="739517"/>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939190" y="2251301"/>
              <a:ext cx="4378156" cy="4502362"/>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338337" y="3582649"/>
              <a:ext cx="1823103" cy="1839667"/>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3598" y="3248996"/>
              <a:ext cx="2506972" cy="2506972"/>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446107" y="2806487"/>
              <a:ext cx="3391990" cy="3391990"/>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647370" y="3907959"/>
              <a:ext cx="1205036" cy="1189046"/>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 name="Group 27"/>
          <p:cNvGrpSpPr/>
          <p:nvPr/>
        </p:nvGrpSpPr>
        <p:grpSpPr>
          <a:xfrm>
            <a:off x="2449616" y="-220139"/>
            <a:ext cx="6130916" cy="6304847"/>
            <a:chOff x="2449616" y="-220139"/>
            <a:chExt cx="6130916" cy="6304847"/>
          </a:xfrm>
        </p:grpSpPr>
        <p:sp>
          <p:nvSpPr>
            <p:cNvPr id="29" name="Oval 28"/>
            <p:cNvSpPr/>
            <p:nvPr/>
          </p:nvSpPr>
          <p:spPr>
            <a:xfrm>
              <a:off x="4990173" y="2414496"/>
              <a:ext cx="1049802" cy="103557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2449616" y="-220139"/>
              <a:ext cx="6130916" cy="630484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4238590" y="1644202"/>
              <a:ext cx="2552969" cy="2576164"/>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p:cNvSpPr/>
            <p:nvPr/>
          </p:nvSpPr>
          <p:spPr>
            <a:xfrm>
              <a:off x="3759765" y="1176975"/>
              <a:ext cx="3510618" cy="3510618"/>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3140101" y="557311"/>
              <a:ext cx="4749947" cy="474994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4649684" y="2078377"/>
              <a:ext cx="1730781" cy="1707814"/>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p:cNvGrpSpPr/>
          <p:nvPr/>
        </p:nvGrpSpPr>
        <p:grpSpPr>
          <a:xfrm>
            <a:off x="6116422" y="1473200"/>
            <a:ext cx="4378156" cy="4502362"/>
            <a:chOff x="6116422" y="1473200"/>
            <a:chExt cx="4378156" cy="4502362"/>
          </a:xfrm>
        </p:grpSpPr>
        <p:sp>
          <p:nvSpPr>
            <p:cNvPr id="36" name="Oval 35"/>
            <p:cNvSpPr/>
            <p:nvPr/>
          </p:nvSpPr>
          <p:spPr>
            <a:xfrm>
              <a:off x="7930663" y="3354623"/>
              <a:ext cx="749675" cy="739517"/>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6116422" y="1473200"/>
              <a:ext cx="4378156" cy="4502362"/>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7393949" y="2804548"/>
              <a:ext cx="1823103" cy="1839667"/>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7052014" y="2470895"/>
              <a:ext cx="2506972" cy="2506972"/>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6609505" y="2028386"/>
              <a:ext cx="3391990" cy="3391990"/>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7688253" y="3115325"/>
              <a:ext cx="1234494" cy="1218113"/>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Lightning Bolt 10"/>
          <p:cNvSpPr/>
          <p:nvPr/>
        </p:nvSpPr>
        <p:spPr>
          <a:xfrm rot="20138522">
            <a:off x="1935225" y="4504397"/>
            <a:ext cx="591840" cy="2611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p:cNvSpPr txBox="1"/>
          <p:nvPr/>
        </p:nvSpPr>
        <p:spPr>
          <a:xfrm>
            <a:off x="214771" y="3724381"/>
            <a:ext cx="1814140" cy="523220"/>
          </a:xfrm>
          <a:prstGeom prst="rect">
            <a:avLst/>
          </a:prstGeom>
          <a:noFill/>
        </p:spPr>
        <p:txBody>
          <a:bodyPr wrap="square" rtlCol="0">
            <a:spAutoFit/>
          </a:bodyPr>
          <a:lstStyle/>
          <a:p>
            <a:r>
              <a:rPr lang="en-AU" sz="1400" dirty="0" smtClean="0"/>
              <a:t>Booby Island AIS (Base Station)</a:t>
            </a:r>
            <a:endParaRPr lang="en-AU" sz="1400" dirty="0"/>
          </a:p>
        </p:txBody>
      </p:sp>
      <p:sp>
        <p:nvSpPr>
          <p:cNvPr id="43" name="TextBox 42"/>
          <p:cNvSpPr txBox="1"/>
          <p:nvPr/>
        </p:nvSpPr>
        <p:spPr>
          <a:xfrm>
            <a:off x="7419396" y="4452342"/>
            <a:ext cx="1722536" cy="523220"/>
          </a:xfrm>
          <a:prstGeom prst="rect">
            <a:avLst/>
          </a:prstGeom>
          <a:noFill/>
        </p:spPr>
        <p:txBody>
          <a:bodyPr wrap="square" rtlCol="0">
            <a:spAutoFit/>
          </a:bodyPr>
          <a:lstStyle/>
          <a:p>
            <a:r>
              <a:rPr lang="en-AU" sz="1400" dirty="0" smtClean="0"/>
              <a:t>Albany Rock AIS (Base Station)</a:t>
            </a:r>
            <a:endParaRPr lang="en-AU" sz="1400" dirty="0"/>
          </a:p>
        </p:txBody>
      </p:sp>
      <p:sp>
        <p:nvSpPr>
          <p:cNvPr id="44" name="Lightning Bolt 43"/>
          <p:cNvSpPr/>
          <p:nvPr/>
        </p:nvSpPr>
        <p:spPr>
          <a:xfrm rot="8088118">
            <a:off x="7553039" y="3762294"/>
            <a:ext cx="591840" cy="2611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2671146" y="4513276"/>
            <a:ext cx="2184801" cy="276999"/>
          </a:xfrm>
          <a:prstGeom prst="rect">
            <a:avLst/>
          </a:prstGeom>
          <a:noFill/>
        </p:spPr>
        <p:txBody>
          <a:bodyPr wrap="square" rtlCol="0">
            <a:spAutoFit/>
          </a:bodyPr>
          <a:lstStyle/>
          <a:p>
            <a:r>
              <a:rPr lang="en-AU" sz="1200" dirty="0" smtClean="0"/>
              <a:t>NextG Connection to Horn Is</a:t>
            </a:r>
            <a:endParaRPr lang="en-AU" sz="1200" dirty="0"/>
          </a:p>
        </p:txBody>
      </p:sp>
      <p:sp>
        <p:nvSpPr>
          <p:cNvPr id="46" name="TextBox 45"/>
          <p:cNvSpPr txBox="1"/>
          <p:nvPr/>
        </p:nvSpPr>
        <p:spPr>
          <a:xfrm>
            <a:off x="6889347" y="3907959"/>
            <a:ext cx="702964" cy="276999"/>
          </a:xfrm>
          <a:prstGeom prst="rect">
            <a:avLst/>
          </a:prstGeom>
          <a:noFill/>
        </p:spPr>
        <p:txBody>
          <a:bodyPr wrap="square" rtlCol="0">
            <a:spAutoFit/>
          </a:bodyPr>
          <a:lstStyle/>
          <a:p>
            <a:r>
              <a:rPr lang="en-AU" sz="1200" dirty="0" smtClean="0"/>
              <a:t>NextG</a:t>
            </a:r>
            <a:endParaRPr lang="en-AU" sz="1200" dirty="0"/>
          </a:p>
        </p:txBody>
      </p:sp>
      <p:sp>
        <p:nvSpPr>
          <p:cNvPr id="47" name="Lightning Bolt 46"/>
          <p:cNvSpPr/>
          <p:nvPr/>
        </p:nvSpPr>
        <p:spPr>
          <a:xfrm rot="4589502">
            <a:off x="2119867" y="3770894"/>
            <a:ext cx="263348" cy="720080"/>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35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9" presetClass="entr" presetSubtype="0"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750"/>
                                        <p:tgtEl>
                                          <p:spTgt spid="42"/>
                                        </p:tgtEl>
                                      </p:cBhvr>
                                    </p:animEffect>
                                  </p:childTnLst>
                                </p:cTn>
                              </p:par>
                              <p:par>
                                <p:cTn id="13" presetID="53" presetClass="entr" presetSubtype="16" repeatCount="indefinite"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000" fill="hold"/>
                                        <p:tgtEl>
                                          <p:spTgt spid="21"/>
                                        </p:tgtEl>
                                        <p:attrNameLst>
                                          <p:attrName>ppt_w</p:attrName>
                                        </p:attrNameLst>
                                      </p:cBhvr>
                                      <p:tavLst>
                                        <p:tav tm="0">
                                          <p:val>
                                            <p:fltVal val="0"/>
                                          </p:val>
                                        </p:tav>
                                        <p:tav tm="100000">
                                          <p:val>
                                            <p:strVal val="#ppt_w"/>
                                          </p:val>
                                        </p:tav>
                                      </p:tavLst>
                                    </p:anim>
                                    <p:anim calcmode="lin" valueType="num">
                                      <p:cBhvr>
                                        <p:cTn id="16" dur="2000" fill="hold"/>
                                        <p:tgtEl>
                                          <p:spTgt spid="21"/>
                                        </p:tgtEl>
                                        <p:attrNameLst>
                                          <p:attrName>ppt_h</p:attrName>
                                        </p:attrNameLst>
                                      </p:cBhvr>
                                      <p:tavLst>
                                        <p:tav tm="0">
                                          <p:val>
                                            <p:fltVal val="0"/>
                                          </p:val>
                                        </p:tav>
                                        <p:tav tm="100000">
                                          <p:val>
                                            <p:strVal val="#ppt_h"/>
                                          </p:val>
                                        </p:tav>
                                      </p:tavLst>
                                    </p:anim>
                                    <p:animEffect transition="in" filter="fade">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par>
                                <p:cTn id="25" presetID="9"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750"/>
                                        <p:tgtEl>
                                          <p:spTgt spid="10"/>
                                        </p:tgtEl>
                                      </p:cBhvr>
                                    </p:animEffect>
                                  </p:childTnLst>
                                </p:cTn>
                              </p:par>
                              <p:par>
                                <p:cTn id="28" presetID="53" presetClass="entr" presetSubtype="16" repeatCount="indefinite" fill="hold" nodeType="withEffect">
                                  <p:stCondLst>
                                    <p:cond delay="1250"/>
                                  </p:stCondLst>
                                  <p:childTnLst>
                                    <p:set>
                                      <p:cBhvr>
                                        <p:cTn id="29" dur="1" fill="hold">
                                          <p:stCondLst>
                                            <p:cond delay="0"/>
                                          </p:stCondLst>
                                        </p:cTn>
                                        <p:tgtEl>
                                          <p:spTgt spid="28"/>
                                        </p:tgtEl>
                                        <p:attrNameLst>
                                          <p:attrName>style.visibility</p:attrName>
                                        </p:attrNameLst>
                                      </p:cBhvr>
                                      <p:to>
                                        <p:strVal val="visible"/>
                                      </p:to>
                                    </p:set>
                                    <p:anim calcmode="lin" valueType="num">
                                      <p:cBhvr>
                                        <p:cTn id="30" dur="2000" fill="hold"/>
                                        <p:tgtEl>
                                          <p:spTgt spid="28"/>
                                        </p:tgtEl>
                                        <p:attrNameLst>
                                          <p:attrName>ppt_w</p:attrName>
                                        </p:attrNameLst>
                                      </p:cBhvr>
                                      <p:tavLst>
                                        <p:tav tm="0">
                                          <p:val>
                                            <p:fltVal val="0"/>
                                          </p:val>
                                        </p:tav>
                                        <p:tav tm="100000">
                                          <p:val>
                                            <p:strVal val="#ppt_w"/>
                                          </p:val>
                                        </p:tav>
                                      </p:tavLst>
                                    </p:anim>
                                    <p:anim calcmode="lin" valueType="num">
                                      <p:cBhvr>
                                        <p:cTn id="31" dur="2000" fill="hold"/>
                                        <p:tgtEl>
                                          <p:spTgt spid="28"/>
                                        </p:tgtEl>
                                        <p:attrNameLst>
                                          <p:attrName>ppt_h</p:attrName>
                                        </p:attrNameLst>
                                      </p:cBhvr>
                                      <p:tavLst>
                                        <p:tav tm="0">
                                          <p:val>
                                            <p:fltVal val="0"/>
                                          </p:val>
                                        </p:tav>
                                        <p:tav tm="100000">
                                          <p:val>
                                            <p:strVal val="#ppt_h"/>
                                          </p:val>
                                        </p:tav>
                                      </p:tavLst>
                                    </p:anim>
                                    <p:animEffect transition="in" filter="fade">
                                      <p:cBhvr>
                                        <p:cTn id="32" dur="2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Effect transition="in" filter="fade">
                                      <p:cBhvr>
                                        <p:cTn id="39" dur="1000"/>
                                        <p:tgtEl>
                                          <p:spTgt spid="20"/>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43"/>
                                        </p:tgtEl>
                                        <p:attrNameLst>
                                          <p:attrName>style.visibility</p:attrName>
                                        </p:attrNameLst>
                                      </p:cBhvr>
                                      <p:to>
                                        <p:strVal val="visible"/>
                                      </p:to>
                                    </p:set>
                                    <p:animEffect transition="in" filter="dissolve">
                                      <p:cBhvr>
                                        <p:cTn id="42" dur="750"/>
                                        <p:tgtEl>
                                          <p:spTgt spid="43"/>
                                        </p:tgtEl>
                                      </p:cBhvr>
                                    </p:animEffect>
                                  </p:childTnLst>
                                </p:cTn>
                              </p:par>
                              <p:par>
                                <p:cTn id="43" presetID="53" presetClass="entr" presetSubtype="16" repeatCount="indefinite"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2000" fill="hold"/>
                                        <p:tgtEl>
                                          <p:spTgt spid="35"/>
                                        </p:tgtEl>
                                        <p:attrNameLst>
                                          <p:attrName>ppt_w</p:attrName>
                                        </p:attrNameLst>
                                      </p:cBhvr>
                                      <p:tavLst>
                                        <p:tav tm="0">
                                          <p:val>
                                            <p:fltVal val="0"/>
                                          </p:val>
                                        </p:tav>
                                        <p:tav tm="100000">
                                          <p:val>
                                            <p:strVal val="#ppt_w"/>
                                          </p:val>
                                        </p:tav>
                                      </p:tavLst>
                                    </p:anim>
                                    <p:anim calcmode="lin" valueType="num">
                                      <p:cBhvr>
                                        <p:cTn id="46" dur="2000" fill="hold"/>
                                        <p:tgtEl>
                                          <p:spTgt spid="35"/>
                                        </p:tgtEl>
                                        <p:attrNameLst>
                                          <p:attrName>ppt_h</p:attrName>
                                        </p:attrNameLst>
                                      </p:cBhvr>
                                      <p:tavLst>
                                        <p:tav tm="0">
                                          <p:val>
                                            <p:fltVal val="0"/>
                                          </p:val>
                                        </p:tav>
                                        <p:tav tm="100000">
                                          <p:val>
                                            <p:strVal val="#ppt_h"/>
                                          </p:val>
                                        </p:tav>
                                      </p:tavLst>
                                    </p:anim>
                                    <p:animEffect transition="in" filter="fade">
                                      <p:cBhvr>
                                        <p:cTn id="47" dur="2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100"/>
                                        </p:tgtEl>
                                        <p:attrNameLst>
                                          <p:attrName>style.visibility</p:attrName>
                                        </p:attrNameLst>
                                      </p:cBhvr>
                                      <p:to>
                                        <p:strVal val="visible"/>
                                      </p:to>
                                    </p:set>
                                    <p:anim calcmode="lin" valueType="num">
                                      <p:cBhvr additive="base">
                                        <p:cTn id="52" dur="2000" fill="hold"/>
                                        <p:tgtEl>
                                          <p:spTgt spid="4100"/>
                                        </p:tgtEl>
                                        <p:attrNameLst>
                                          <p:attrName>ppt_x</p:attrName>
                                        </p:attrNameLst>
                                      </p:cBhvr>
                                      <p:tavLst>
                                        <p:tav tm="0">
                                          <p:val>
                                            <p:strVal val="0-#ppt_w/2"/>
                                          </p:val>
                                        </p:tav>
                                        <p:tav tm="100000">
                                          <p:val>
                                            <p:strVal val="#ppt_x"/>
                                          </p:val>
                                        </p:tav>
                                      </p:tavLst>
                                    </p:anim>
                                    <p:anim calcmode="lin" valueType="num">
                                      <p:cBhvr additive="base">
                                        <p:cTn id="53" dur="2000" fill="hold"/>
                                        <p:tgtEl>
                                          <p:spTgt spid="4100"/>
                                        </p:tgtEl>
                                        <p:attrNameLst>
                                          <p:attrName>ppt_y</p:attrName>
                                        </p:attrNameLst>
                                      </p:cBhvr>
                                      <p:tavLst>
                                        <p:tav tm="0">
                                          <p:val>
                                            <p:strVal val="#ppt_y"/>
                                          </p:val>
                                        </p:tav>
                                        <p:tav tm="100000">
                                          <p:val>
                                            <p:strVal val="#ppt_y"/>
                                          </p:val>
                                        </p:tav>
                                      </p:tavLst>
                                    </p:anim>
                                  </p:childTnLst>
                                </p:cTn>
                              </p:par>
                              <p:par>
                                <p:cTn id="54" presetID="53" presetClass="entr" presetSubtype="16" repeatCount="indefinite" fill="hold" grpId="0" nodeType="withEffect">
                                  <p:stCondLst>
                                    <p:cond delay="1750"/>
                                  </p:stCondLst>
                                  <p:childTnLst>
                                    <p:set>
                                      <p:cBhvr>
                                        <p:cTn id="55" dur="1" fill="hold">
                                          <p:stCondLst>
                                            <p:cond delay="0"/>
                                          </p:stCondLst>
                                        </p:cTn>
                                        <p:tgtEl>
                                          <p:spTgt spid="15"/>
                                        </p:tgtEl>
                                        <p:attrNameLst>
                                          <p:attrName>style.visibility</p:attrName>
                                        </p:attrNameLst>
                                      </p:cBhvr>
                                      <p:to>
                                        <p:strVal val="visible"/>
                                      </p:to>
                                    </p:set>
                                    <p:anim calcmode="lin" valueType="num">
                                      <p:cBhvr>
                                        <p:cTn id="56" dur="1000" fill="hold"/>
                                        <p:tgtEl>
                                          <p:spTgt spid="15"/>
                                        </p:tgtEl>
                                        <p:attrNameLst>
                                          <p:attrName>ppt_w</p:attrName>
                                        </p:attrNameLst>
                                      </p:cBhvr>
                                      <p:tavLst>
                                        <p:tav tm="0">
                                          <p:val>
                                            <p:fltVal val="0"/>
                                          </p:val>
                                        </p:tav>
                                        <p:tav tm="100000">
                                          <p:val>
                                            <p:strVal val="#ppt_w"/>
                                          </p:val>
                                        </p:tav>
                                      </p:tavLst>
                                    </p:anim>
                                    <p:anim calcmode="lin" valueType="num">
                                      <p:cBhvr>
                                        <p:cTn id="57" dur="1000" fill="hold"/>
                                        <p:tgtEl>
                                          <p:spTgt spid="15"/>
                                        </p:tgtEl>
                                        <p:attrNameLst>
                                          <p:attrName>ppt_h</p:attrName>
                                        </p:attrNameLst>
                                      </p:cBhvr>
                                      <p:tavLst>
                                        <p:tav tm="0">
                                          <p:val>
                                            <p:fltVal val="0"/>
                                          </p:val>
                                        </p:tav>
                                        <p:tav tm="100000">
                                          <p:val>
                                            <p:strVal val="#ppt_h"/>
                                          </p:val>
                                        </p:tav>
                                      </p:tavLst>
                                    </p:anim>
                                    <p:animEffect transition="in" filter="fade">
                                      <p:cBhvr>
                                        <p:cTn id="58" dur="1000"/>
                                        <p:tgtEl>
                                          <p:spTgt spid="15"/>
                                        </p:tgtEl>
                                      </p:cBhvr>
                                    </p:animEffect>
                                  </p:childTnLst>
                                </p:cTn>
                              </p:par>
                              <p:par>
                                <p:cTn id="59" presetID="53" presetClass="entr" presetSubtype="16" repeatCount="indefinite" fill="hold" grpId="0" nodeType="withEffect">
                                  <p:stCondLst>
                                    <p:cond delay="1750"/>
                                  </p:stCondLst>
                                  <p:childTnLst>
                                    <p:set>
                                      <p:cBhvr>
                                        <p:cTn id="60" dur="1" fill="hold">
                                          <p:stCondLst>
                                            <p:cond delay="0"/>
                                          </p:stCondLst>
                                        </p:cTn>
                                        <p:tgtEl>
                                          <p:spTgt spid="47"/>
                                        </p:tgtEl>
                                        <p:attrNameLst>
                                          <p:attrName>style.visibility</p:attrName>
                                        </p:attrNameLst>
                                      </p:cBhvr>
                                      <p:to>
                                        <p:strVal val="visible"/>
                                      </p:to>
                                    </p:set>
                                    <p:anim calcmode="lin" valueType="num">
                                      <p:cBhvr>
                                        <p:cTn id="61" dur="1000" fill="hold"/>
                                        <p:tgtEl>
                                          <p:spTgt spid="47"/>
                                        </p:tgtEl>
                                        <p:attrNameLst>
                                          <p:attrName>ppt_w</p:attrName>
                                        </p:attrNameLst>
                                      </p:cBhvr>
                                      <p:tavLst>
                                        <p:tav tm="0">
                                          <p:val>
                                            <p:fltVal val="0"/>
                                          </p:val>
                                        </p:tav>
                                        <p:tav tm="100000">
                                          <p:val>
                                            <p:strVal val="#ppt_w"/>
                                          </p:val>
                                        </p:tav>
                                      </p:tavLst>
                                    </p:anim>
                                    <p:anim calcmode="lin" valueType="num">
                                      <p:cBhvr>
                                        <p:cTn id="62" dur="1000" fill="hold"/>
                                        <p:tgtEl>
                                          <p:spTgt spid="47"/>
                                        </p:tgtEl>
                                        <p:attrNameLst>
                                          <p:attrName>ppt_h</p:attrName>
                                        </p:attrNameLst>
                                      </p:cBhvr>
                                      <p:tavLst>
                                        <p:tav tm="0">
                                          <p:val>
                                            <p:fltVal val="0"/>
                                          </p:val>
                                        </p:tav>
                                        <p:tav tm="100000">
                                          <p:val>
                                            <p:strVal val="#ppt_h"/>
                                          </p:val>
                                        </p:tav>
                                      </p:tavLst>
                                    </p:anim>
                                    <p:animEffect transition="in" filter="fade">
                                      <p:cBhvr>
                                        <p:cTn id="63" dur="10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dissolve">
                                      <p:cBhvr>
                                        <p:cTn id="68" dur="750"/>
                                        <p:tgtEl>
                                          <p:spTgt spid="45"/>
                                        </p:tgtEl>
                                      </p:cBhvr>
                                    </p:animEffect>
                                  </p:childTnLst>
                                </p:cTn>
                              </p:par>
                              <p:par>
                                <p:cTn id="69" presetID="42" presetClass="path" presetSubtype="0" repeatCount="indefinite" accel="50000" decel="50000" fill="hold" grpId="0" nodeType="withEffect">
                                  <p:stCondLst>
                                    <p:cond delay="0"/>
                                  </p:stCondLst>
                                  <p:childTnLst>
                                    <p:animMotion origin="layout" path="M -0.09826 -0.00772 L 0.36632 -0.02161 " pathEditMode="relative" rAng="0" ptsTypes="AA">
                                      <p:cBhvr>
                                        <p:cTn id="70" dur="1000" fill="hold"/>
                                        <p:tgtEl>
                                          <p:spTgt spid="11"/>
                                        </p:tgtEl>
                                        <p:attrNameLst>
                                          <p:attrName>ppt_x</p:attrName>
                                          <p:attrName>ppt_y</p:attrName>
                                        </p:attrNameLst>
                                      </p:cBhvr>
                                      <p:rCtr x="23229" y="-710"/>
                                    </p:animMotion>
                                  </p:childTnLst>
                                </p:cTn>
                              </p:par>
                              <p:par>
                                <p:cTn id="71" presetID="1" presetClass="entr" presetSubtype="0" fill="hold" grpId="1"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dissolve">
                                      <p:cBhvr>
                                        <p:cTn id="77" dur="500"/>
                                        <p:tgtEl>
                                          <p:spTgt spid="16"/>
                                        </p:tgtEl>
                                      </p:cBhvr>
                                    </p:animEffect>
                                  </p:childTnLst>
                                </p:cTn>
                              </p:par>
                              <p:par>
                                <p:cTn id="78" presetID="53" presetClass="entr" presetSubtype="16" repeatCount="indefinite"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1000" fill="hold"/>
                                        <p:tgtEl>
                                          <p:spTgt spid="8"/>
                                        </p:tgtEl>
                                        <p:attrNameLst>
                                          <p:attrName>ppt_w</p:attrName>
                                        </p:attrNameLst>
                                      </p:cBhvr>
                                      <p:tavLst>
                                        <p:tav tm="0">
                                          <p:val>
                                            <p:fltVal val="0"/>
                                          </p:val>
                                        </p:tav>
                                        <p:tav tm="100000">
                                          <p:val>
                                            <p:strVal val="#ppt_w"/>
                                          </p:val>
                                        </p:tav>
                                      </p:tavLst>
                                    </p:anim>
                                    <p:anim calcmode="lin" valueType="num">
                                      <p:cBhvr>
                                        <p:cTn id="81" dur="1000" fill="hold"/>
                                        <p:tgtEl>
                                          <p:spTgt spid="8"/>
                                        </p:tgtEl>
                                        <p:attrNameLst>
                                          <p:attrName>ppt_h</p:attrName>
                                        </p:attrNameLst>
                                      </p:cBhvr>
                                      <p:tavLst>
                                        <p:tav tm="0">
                                          <p:val>
                                            <p:fltVal val="0"/>
                                          </p:val>
                                        </p:tav>
                                        <p:tav tm="100000">
                                          <p:val>
                                            <p:strVal val="#ppt_h"/>
                                          </p:val>
                                        </p:tav>
                                      </p:tavLst>
                                    </p:anim>
                                    <p:animEffect transition="in" filter="fade">
                                      <p:cBhvr>
                                        <p:cTn id="82" dur="10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750"/>
                                        <p:tgtEl>
                                          <p:spTgt spid="46"/>
                                        </p:tgtEl>
                                      </p:cBhvr>
                                    </p:animEffect>
                                  </p:childTnLst>
                                </p:cTn>
                              </p:par>
                              <p:par>
                                <p:cTn id="88" presetID="1" presetClass="entr" presetSubtype="0" fill="hold" grpId="1" nodeType="with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par>
                                <p:cTn id="90" presetID="42" presetClass="path" presetSubtype="0" repeatCount="indefinite" accel="50000" decel="50000" fill="hold" grpId="0" nodeType="withEffect">
                                  <p:stCondLst>
                                    <p:cond delay="0"/>
                                  </p:stCondLst>
                                  <p:childTnLst>
                                    <p:animMotion origin="layout" path="M 0.01806 -0.00494 L -0.05538 0.05247 " pathEditMode="relative" rAng="0" ptsTypes="AA">
                                      <p:cBhvr>
                                        <p:cTn id="91" dur="1000" fill="hold"/>
                                        <p:tgtEl>
                                          <p:spTgt spid="44"/>
                                        </p:tgtEl>
                                        <p:attrNameLst>
                                          <p:attrName>ppt_x</p:attrName>
                                          <p:attrName>ppt_y</p:attrName>
                                        </p:attrNameLst>
                                      </p:cBhvr>
                                      <p:rCtr x="-3681" y="2870"/>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6" presetClass="emph" presetSubtype="0" repeatCount="indefinite" fill="hold" grpId="0" nodeType="clickEffect">
                                  <p:stCondLst>
                                    <p:cond delay="0"/>
                                  </p:stCondLst>
                                  <p:childTnLst>
                                    <p:animEffect transition="out" filter="fade">
                                      <p:cBhvr>
                                        <p:cTn id="99" dur="500" tmFilter="0, 0; .2, .5; .8, .5; 1, 0"/>
                                        <p:tgtEl>
                                          <p:spTgt spid="4"/>
                                        </p:tgtEl>
                                      </p:cBhvr>
                                    </p:animEffect>
                                    <p:animScale>
                                      <p:cBhvr>
                                        <p:cTn id="10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8" grpId="0" animBg="1"/>
      <p:bldP spid="16" grpId="0"/>
      <p:bldP spid="4" grpId="0" animBg="1"/>
      <p:bldP spid="4" grpId="1" animBg="1"/>
      <p:bldP spid="19" grpId="0" animBg="1"/>
      <p:bldP spid="20" grpId="0" animBg="1"/>
      <p:bldP spid="11" grpId="0" animBg="1"/>
      <p:bldP spid="11" grpId="1" animBg="1"/>
      <p:bldP spid="42" grpId="0"/>
      <p:bldP spid="43" grpId="0"/>
      <p:bldP spid="44" grpId="0" animBg="1"/>
      <p:bldP spid="44" grpId="1" animBg="1"/>
      <p:bldP spid="45" grpId="0"/>
      <p:bldP spid="46" grpId="0"/>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ctrTitle"/>
          </p:nvPr>
        </p:nvSpPr>
        <p:spPr>
          <a:xfrm>
            <a:off x="2411760" y="123479"/>
            <a:ext cx="6696744" cy="576064"/>
          </a:xfrm>
        </p:spPr>
        <p:txBody>
          <a:bodyPr/>
          <a:lstStyle/>
          <a:p>
            <a:r>
              <a:rPr lang="en-AU" sz="2900" dirty="0" smtClean="0"/>
              <a:t>Met-Ocean Sensors &amp; Real-Time Info</a:t>
            </a:r>
            <a:endParaRPr lang="en-AU" sz="2900" dirty="0"/>
          </a:p>
        </p:txBody>
      </p:sp>
      <p:sp>
        <p:nvSpPr>
          <p:cNvPr id="2" name="Rectangle 1"/>
          <p:cNvSpPr/>
          <p:nvPr/>
        </p:nvSpPr>
        <p:spPr>
          <a:xfrm>
            <a:off x="179512" y="957739"/>
            <a:ext cx="8856984" cy="4185761"/>
          </a:xfrm>
          <a:prstGeom prst="rect">
            <a:avLst/>
          </a:prstGeom>
        </p:spPr>
        <p:txBody>
          <a:bodyPr wrap="square">
            <a:spAutoFit/>
          </a:bodyPr>
          <a:lstStyle/>
          <a:p>
            <a:pPr marL="908050" indent="-285750">
              <a:buFont typeface="Arial" pitchFamily="34" charset="0"/>
              <a:buChar char="•"/>
            </a:pPr>
            <a:r>
              <a:rPr lang="en-US" sz="1600" dirty="0" smtClean="0"/>
              <a:t>Real-time meteorological </a:t>
            </a:r>
            <a:r>
              <a:rPr lang="en-US" sz="1600" dirty="0"/>
              <a:t>and oceanographic information </a:t>
            </a:r>
            <a:r>
              <a:rPr lang="en-US" sz="1600" dirty="0" smtClean="0"/>
              <a:t>is collected and input into the UKCM System using </a:t>
            </a:r>
            <a:r>
              <a:rPr lang="en-US" sz="1600" dirty="0"/>
              <a:t>a variety of sensors located throughout Torres </a:t>
            </a:r>
            <a:r>
              <a:rPr lang="en-US" sz="1600" dirty="0" smtClean="0"/>
              <a:t>Strait including:</a:t>
            </a:r>
          </a:p>
          <a:p>
            <a:pPr marL="1612900" indent="-444500" defTabSz="1524000">
              <a:spcBef>
                <a:spcPts val="600"/>
              </a:spcBef>
              <a:buFontTx/>
              <a:buChar char="-"/>
            </a:pPr>
            <a:r>
              <a:rPr lang="en-US" sz="1600" dirty="0" smtClean="0"/>
              <a:t>five </a:t>
            </a:r>
            <a:r>
              <a:rPr lang="en-US" sz="1600" dirty="0"/>
              <a:t>(5) tide </a:t>
            </a:r>
            <a:r>
              <a:rPr lang="en-US" sz="1600" dirty="0" smtClean="0"/>
              <a:t>gauges </a:t>
            </a:r>
          </a:p>
          <a:p>
            <a:pPr marL="1612900" indent="-444500" defTabSz="1524000">
              <a:buFontTx/>
              <a:buChar char="-"/>
            </a:pPr>
            <a:r>
              <a:rPr lang="en-US" sz="1600" dirty="0" smtClean="0"/>
              <a:t>one </a:t>
            </a:r>
            <a:r>
              <a:rPr lang="en-US" sz="1600" dirty="0"/>
              <a:t>(1) current </a:t>
            </a:r>
            <a:r>
              <a:rPr lang="en-US" sz="1600" dirty="0" smtClean="0"/>
              <a:t>meter </a:t>
            </a:r>
          </a:p>
          <a:p>
            <a:pPr marL="1612900" indent="-444500" defTabSz="1524000">
              <a:buFontTx/>
              <a:buChar char="-"/>
            </a:pPr>
            <a:r>
              <a:rPr lang="en-US" sz="1600" dirty="0" smtClean="0"/>
              <a:t>one </a:t>
            </a:r>
            <a:r>
              <a:rPr lang="en-US" sz="1600" dirty="0"/>
              <a:t>(1) weather station and </a:t>
            </a:r>
            <a:endParaRPr lang="en-US" sz="1600" dirty="0" smtClean="0"/>
          </a:p>
          <a:p>
            <a:pPr marL="1612900" indent="-444500" defTabSz="1524000">
              <a:buFontTx/>
              <a:buChar char="-"/>
            </a:pPr>
            <a:r>
              <a:rPr lang="en-US" sz="1600" dirty="0" smtClean="0"/>
              <a:t>two </a:t>
            </a:r>
            <a:r>
              <a:rPr lang="en-US" sz="1600" dirty="0"/>
              <a:t>(2) directional wave-rider buoys.  </a:t>
            </a:r>
          </a:p>
          <a:p>
            <a:pPr marL="622300"/>
            <a:endParaRPr lang="en-US" sz="1000" dirty="0" smtClean="0"/>
          </a:p>
          <a:p>
            <a:pPr marL="908050" indent="-285750">
              <a:buFont typeface="Arial" pitchFamily="34" charset="0"/>
              <a:buChar char="•"/>
            </a:pPr>
            <a:r>
              <a:rPr lang="en-US" sz="1600" dirty="0" smtClean="0"/>
              <a:t>These </a:t>
            </a:r>
            <a:r>
              <a:rPr lang="en-US" sz="1600" dirty="0"/>
              <a:t>sensors capture the following data:</a:t>
            </a:r>
          </a:p>
          <a:p>
            <a:pPr marL="1612900" indent="-444500">
              <a:spcBef>
                <a:spcPts val="600"/>
              </a:spcBef>
            </a:pPr>
            <a:r>
              <a:rPr lang="en-US" sz="1600" dirty="0"/>
              <a:t>-       </a:t>
            </a:r>
            <a:r>
              <a:rPr lang="en-US" sz="1600" b="1" dirty="0" smtClean="0"/>
              <a:t>Tide</a:t>
            </a:r>
            <a:r>
              <a:rPr lang="en-US" sz="1600" dirty="0" smtClean="0"/>
              <a:t> height observations </a:t>
            </a:r>
            <a:r>
              <a:rPr lang="en-US" sz="1600" dirty="0"/>
              <a:t>(via tide gauges)</a:t>
            </a:r>
          </a:p>
          <a:p>
            <a:pPr marL="1612900" indent="-444500"/>
            <a:r>
              <a:rPr lang="en-US" sz="1600" dirty="0"/>
              <a:t>-       </a:t>
            </a:r>
            <a:r>
              <a:rPr lang="en-US" sz="1600" dirty="0" smtClean="0"/>
              <a:t>Strength </a:t>
            </a:r>
            <a:r>
              <a:rPr lang="en-US" sz="1600" dirty="0"/>
              <a:t>and direction </a:t>
            </a:r>
            <a:r>
              <a:rPr lang="en-US" sz="1600" dirty="0" smtClean="0"/>
              <a:t>of </a:t>
            </a:r>
            <a:r>
              <a:rPr lang="en-US" sz="1600" b="1" dirty="0" smtClean="0"/>
              <a:t>current</a:t>
            </a:r>
            <a:r>
              <a:rPr lang="en-US" sz="1600" dirty="0" smtClean="0"/>
              <a:t> (via </a:t>
            </a:r>
            <a:r>
              <a:rPr lang="en-US" sz="1600" dirty="0"/>
              <a:t>current meter)</a:t>
            </a:r>
          </a:p>
          <a:p>
            <a:pPr marL="1612900" indent="-444500"/>
            <a:r>
              <a:rPr lang="en-US" sz="1600" dirty="0"/>
              <a:t>-      </a:t>
            </a:r>
            <a:r>
              <a:rPr lang="en-US" sz="1600" dirty="0" smtClean="0"/>
              <a:t> </a:t>
            </a:r>
            <a:r>
              <a:rPr lang="en-US" sz="1600" b="1" dirty="0"/>
              <a:t>Wind</a:t>
            </a:r>
            <a:r>
              <a:rPr lang="en-US" sz="1600" dirty="0"/>
              <a:t> strength and direction (via weather station)</a:t>
            </a:r>
          </a:p>
          <a:p>
            <a:pPr marL="1612900" indent="-444500"/>
            <a:r>
              <a:rPr lang="en-US" sz="1600" dirty="0"/>
              <a:t>-       </a:t>
            </a:r>
            <a:r>
              <a:rPr lang="en-US" sz="1600" dirty="0" smtClean="0"/>
              <a:t>Barometric </a:t>
            </a:r>
            <a:r>
              <a:rPr lang="en-US" sz="1600" b="1" dirty="0"/>
              <a:t>pressure</a:t>
            </a:r>
            <a:r>
              <a:rPr lang="en-US" sz="1600" dirty="0"/>
              <a:t> (via weather station)</a:t>
            </a:r>
          </a:p>
          <a:p>
            <a:pPr marL="1612900" indent="-444500"/>
            <a:r>
              <a:rPr lang="en-US" sz="1600" dirty="0"/>
              <a:t>-       </a:t>
            </a:r>
            <a:r>
              <a:rPr lang="en-US" sz="1600" b="1" dirty="0" smtClean="0"/>
              <a:t>Humidity</a:t>
            </a:r>
            <a:r>
              <a:rPr lang="en-US" sz="1600" dirty="0" smtClean="0"/>
              <a:t> </a:t>
            </a:r>
            <a:r>
              <a:rPr lang="en-US" sz="1600" dirty="0"/>
              <a:t>(via weather station)</a:t>
            </a:r>
          </a:p>
          <a:p>
            <a:pPr marL="1612900" indent="-444500"/>
            <a:r>
              <a:rPr lang="en-US" sz="1600" dirty="0"/>
              <a:t>-       </a:t>
            </a:r>
            <a:r>
              <a:rPr lang="en-US" sz="1600" dirty="0" smtClean="0"/>
              <a:t>Sea </a:t>
            </a:r>
            <a:r>
              <a:rPr lang="en-US" sz="1600" dirty="0"/>
              <a:t>surface </a:t>
            </a:r>
            <a:r>
              <a:rPr lang="en-US" sz="1600" b="1" dirty="0"/>
              <a:t>temperature</a:t>
            </a:r>
            <a:r>
              <a:rPr lang="en-US" sz="1600" dirty="0"/>
              <a:t> (via weather station)</a:t>
            </a:r>
          </a:p>
          <a:p>
            <a:pPr marL="1612900" indent="-444500"/>
            <a:r>
              <a:rPr lang="en-US" sz="1600" dirty="0"/>
              <a:t>-       </a:t>
            </a:r>
            <a:r>
              <a:rPr lang="en-US" sz="1600" b="1" dirty="0" smtClean="0"/>
              <a:t>Precipitation</a:t>
            </a:r>
            <a:r>
              <a:rPr lang="en-US" sz="1600" dirty="0" smtClean="0"/>
              <a:t> </a:t>
            </a:r>
            <a:r>
              <a:rPr lang="en-US" sz="1600" dirty="0"/>
              <a:t>(via weather station)</a:t>
            </a:r>
          </a:p>
          <a:p>
            <a:pPr marL="1612900" indent="-444500"/>
            <a:r>
              <a:rPr lang="en-US" sz="1600" dirty="0"/>
              <a:t>-       </a:t>
            </a:r>
            <a:r>
              <a:rPr lang="en-US" sz="1600" dirty="0" smtClean="0"/>
              <a:t>Direction</a:t>
            </a:r>
            <a:r>
              <a:rPr lang="en-US" sz="1600" dirty="0"/>
              <a:t>, period and height of </a:t>
            </a:r>
            <a:r>
              <a:rPr lang="en-US" sz="1600" b="1" dirty="0"/>
              <a:t>waves</a:t>
            </a:r>
            <a:r>
              <a:rPr lang="en-US" sz="1600" dirty="0"/>
              <a:t> (via wave-rider buoys).</a:t>
            </a:r>
          </a:p>
        </p:txBody>
      </p:sp>
    </p:spTree>
    <p:extLst>
      <p:ext uri="{BB962C8B-B14F-4D97-AF65-F5344CB8AC3E}">
        <p14:creationId xmlns:p14="http://schemas.microsoft.com/office/powerpoint/2010/main" val="11554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1000"/>
                                        <p:tgtEl>
                                          <p:spTgt spid="2">
                                            <p:txEl>
                                              <p:pRg st="9" end="9"/>
                                            </p:txEl>
                                          </p:spTgt>
                                        </p:tgtEl>
                                      </p:cBhvr>
                                    </p:animEffect>
                                    <p:anim calcmode="lin" valueType="num">
                                      <p:cBhvr>
                                        <p:cTn id="6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Effect transition="in" filter="fade">
                                      <p:cBhvr>
                                        <p:cTn id="70" dur="1000"/>
                                        <p:tgtEl>
                                          <p:spTgt spid="2">
                                            <p:txEl>
                                              <p:pRg st="10" end="10"/>
                                            </p:txEl>
                                          </p:spTgt>
                                        </p:tgtEl>
                                      </p:cBhvr>
                                    </p:animEffect>
                                    <p:anim calcmode="lin" valueType="num">
                                      <p:cBhvr>
                                        <p:cTn id="71"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
                                            <p:txEl>
                                              <p:pRg st="11" end="11"/>
                                            </p:txEl>
                                          </p:spTgt>
                                        </p:tgtEl>
                                        <p:attrNameLst>
                                          <p:attrName>style.visibility</p:attrName>
                                        </p:attrNameLst>
                                      </p:cBhvr>
                                      <p:to>
                                        <p:strVal val="visible"/>
                                      </p:to>
                                    </p:set>
                                    <p:animEffect transition="in" filter="fade">
                                      <p:cBhvr>
                                        <p:cTn id="77" dur="1000"/>
                                        <p:tgtEl>
                                          <p:spTgt spid="2">
                                            <p:txEl>
                                              <p:pRg st="11" end="11"/>
                                            </p:txEl>
                                          </p:spTgt>
                                        </p:tgtEl>
                                      </p:cBhvr>
                                    </p:animEffect>
                                    <p:anim calcmode="lin" valueType="num">
                                      <p:cBhvr>
                                        <p:cTn id="78"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
                                            <p:txEl>
                                              <p:pRg st="12" end="12"/>
                                            </p:txEl>
                                          </p:spTgt>
                                        </p:tgtEl>
                                        <p:attrNameLst>
                                          <p:attrName>style.visibility</p:attrName>
                                        </p:attrNameLst>
                                      </p:cBhvr>
                                      <p:to>
                                        <p:strVal val="visible"/>
                                      </p:to>
                                    </p:set>
                                    <p:animEffect transition="in" filter="fade">
                                      <p:cBhvr>
                                        <p:cTn id="84" dur="1000"/>
                                        <p:tgtEl>
                                          <p:spTgt spid="2">
                                            <p:txEl>
                                              <p:pRg st="12" end="12"/>
                                            </p:txEl>
                                          </p:spTgt>
                                        </p:tgtEl>
                                      </p:cBhvr>
                                    </p:animEffect>
                                    <p:anim calcmode="lin" valueType="num">
                                      <p:cBhvr>
                                        <p:cTn id="85"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
                                            <p:txEl>
                                              <p:pRg st="13" end="13"/>
                                            </p:txEl>
                                          </p:spTgt>
                                        </p:tgtEl>
                                        <p:attrNameLst>
                                          <p:attrName>style.visibility</p:attrName>
                                        </p:attrNameLst>
                                      </p:cBhvr>
                                      <p:to>
                                        <p:strVal val="visible"/>
                                      </p:to>
                                    </p:set>
                                    <p:animEffect transition="in" filter="fade">
                                      <p:cBhvr>
                                        <p:cTn id="91" dur="1000"/>
                                        <p:tgtEl>
                                          <p:spTgt spid="2">
                                            <p:txEl>
                                              <p:pRg st="13" end="13"/>
                                            </p:txEl>
                                          </p:spTgt>
                                        </p:tgtEl>
                                      </p:cBhvr>
                                    </p:animEffect>
                                    <p:anim calcmode="lin" valueType="num">
                                      <p:cBhvr>
                                        <p:cTn id="92"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
                                            <p:txEl>
                                              <p:pRg st="14" end="14"/>
                                            </p:txEl>
                                          </p:spTgt>
                                        </p:tgtEl>
                                        <p:attrNameLst>
                                          <p:attrName>style.visibility</p:attrName>
                                        </p:attrNameLst>
                                      </p:cBhvr>
                                      <p:to>
                                        <p:strVal val="visible"/>
                                      </p:to>
                                    </p:set>
                                    <p:animEffect transition="in" filter="fade">
                                      <p:cBhvr>
                                        <p:cTn id="98" dur="1000"/>
                                        <p:tgtEl>
                                          <p:spTgt spid="2">
                                            <p:txEl>
                                              <p:pRg st="14" end="14"/>
                                            </p:txEl>
                                          </p:spTgt>
                                        </p:tgtEl>
                                      </p:cBhvr>
                                    </p:animEffect>
                                    <p:anim calcmode="lin" valueType="num">
                                      <p:cBhvr>
                                        <p:cTn id="99"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100"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ctrTitle"/>
          </p:nvPr>
        </p:nvSpPr>
        <p:spPr>
          <a:xfrm>
            <a:off x="2411760" y="123478"/>
            <a:ext cx="5055675" cy="576064"/>
          </a:xfrm>
        </p:spPr>
        <p:txBody>
          <a:bodyPr/>
          <a:lstStyle/>
          <a:p>
            <a:r>
              <a:rPr lang="en-AU" sz="2900" dirty="0" smtClean="0"/>
              <a:t>Map of Met-Ocean Sensors</a:t>
            </a:r>
            <a:endParaRPr lang="en-AU" sz="2900" dirty="0"/>
          </a:p>
        </p:txBody>
      </p:sp>
      <p:pic>
        <p:nvPicPr>
          <p:cNvPr id="297993" name="Picture 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15616" y="970974"/>
            <a:ext cx="7128792" cy="412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3608641"/>
            <a:ext cx="815156" cy="1097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5856" y="1929504"/>
            <a:ext cx="430872" cy="58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3264397"/>
            <a:ext cx="466061" cy="635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040" y="3063953"/>
            <a:ext cx="667797" cy="117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6256" y="2616094"/>
            <a:ext cx="638769" cy="895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32040" y="1617623"/>
            <a:ext cx="1102254" cy="6275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8224" y="1360245"/>
            <a:ext cx="720080" cy="760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p:nvPr/>
        </p:nvPicPr>
        <p:blipFill>
          <a:blip r:embed="rId11"/>
          <a:stretch>
            <a:fillRect/>
          </a:stretch>
        </p:blipFill>
        <p:spPr>
          <a:xfrm>
            <a:off x="2178001" y="4011910"/>
            <a:ext cx="809823" cy="768972"/>
          </a:xfrm>
          <a:prstGeom prst="rect">
            <a:avLst/>
          </a:prstGeom>
        </p:spPr>
      </p:pic>
    </p:spTree>
    <p:extLst>
      <p:ext uri="{BB962C8B-B14F-4D97-AF65-F5344CB8AC3E}">
        <p14:creationId xmlns:p14="http://schemas.microsoft.com/office/powerpoint/2010/main" val="213523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7993"/>
                                        </p:tgtEl>
                                        <p:attrNameLst>
                                          <p:attrName>style.visibility</p:attrName>
                                        </p:attrNameLst>
                                      </p:cBhvr>
                                      <p:to>
                                        <p:strVal val="visible"/>
                                      </p:to>
                                    </p:set>
                                    <p:animEffect transition="in" filter="wheel(1)">
                                      <p:cBhvr>
                                        <p:cTn id="7" dur="2000"/>
                                        <p:tgtEl>
                                          <p:spTgt spid="2979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4)">
                                      <p:cBhvr>
                                        <p:cTn id="12" dur="2000"/>
                                        <p:tgtEl>
                                          <p:spTgt spid="5"/>
                                        </p:tgtEl>
                                      </p:cBhvr>
                                    </p:animEffect>
                                  </p:childTnLst>
                                </p:cTn>
                              </p:par>
                              <p:par>
                                <p:cTn id="13" presetID="21"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4)">
                                      <p:cBhvr>
                                        <p:cTn id="20" dur="1000"/>
                                        <p:tgtEl>
                                          <p:spTgt spid="6"/>
                                        </p:tgtEl>
                                      </p:cBhvr>
                                    </p:animEffect>
                                  </p:childTnLst>
                                </p:cTn>
                              </p:par>
                              <p:par>
                                <p:cTn id="21" presetID="21"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4)">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4)">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4)">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4)">
                                      <p:cBhvr>
                                        <p:cTn id="4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ctrTitle"/>
          </p:nvPr>
        </p:nvSpPr>
        <p:spPr>
          <a:xfrm>
            <a:off x="2411760" y="123478"/>
            <a:ext cx="3816424" cy="576064"/>
          </a:xfrm>
        </p:spPr>
        <p:txBody>
          <a:bodyPr/>
          <a:lstStyle/>
          <a:p>
            <a:r>
              <a:rPr lang="en-AU" sz="2900" dirty="0" smtClean="0"/>
              <a:t>Met-Ocean Service </a:t>
            </a:r>
            <a:endParaRPr lang="en-AU" sz="2900" dirty="0"/>
          </a:p>
        </p:txBody>
      </p:sp>
      <p:sp>
        <p:nvSpPr>
          <p:cNvPr id="6" name="TextBox 5"/>
          <p:cNvSpPr txBox="1"/>
          <p:nvPr/>
        </p:nvSpPr>
        <p:spPr>
          <a:xfrm>
            <a:off x="539552" y="1347614"/>
            <a:ext cx="2160240"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Met-Ocean Service provides ‘real-time’ data received from all UKCM System sensors. </a:t>
            </a:r>
          </a:p>
        </p:txBody>
      </p:sp>
      <p:sp>
        <p:nvSpPr>
          <p:cNvPr id="7" name="TextBox 6"/>
          <p:cNvSpPr txBox="1"/>
          <p:nvPr/>
        </p:nvSpPr>
        <p:spPr>
          <a:xfrm>
            <a:off x="539552" y="3145164"/>
            <a:ext cx="2160240"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Information can be displayed summarily, or graphically for each sensor.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906" y="987574"/>
            <a:ext cx="483038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10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bwMode="auto">
          <a:xfrm>
            <a:off x="2483768" y="136913"/>
            <a:ext cx="5400600" cy="56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Tide </a:t>
            </a:r>
            <a:r>
              <a:rPr lang="en-AU" sz="2900" b="1" dirty="0" smtClean="0">
                <a:solidFill>
                  <a:schemeClr val="bg1"/>
                </a:solidFill>
              </a:rPr>
              <a:t>Detail</a:t>
            </a:r>
            <a:endParaRPr lang="en-AU" sz="29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05469"/>
            <a:ext cx="6026646" cy="408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2411760" y="2067694"/>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5182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2411760" y="51470"/>
            <a:ext cx="558120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Wave Detail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87574"/>
            <a:ext cx="525658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627784" y="1635646"/>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6430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ctrTitle"/>
          </p:nvPr>
        </p:nvSpPr>
        <p:spPr>
          <a:xfrm>
            <a:off x="2411760" y="123478"/>
            <a:ext cx="4248472" cy="576064"/>
          </a:xfrm>
        </p:spPr>
        <p:txBody>
          <a:bodyPr>
            <a:normAutofit fontScale="90000"/>
          </a:bodyPr>
          <a:lstStyle/>
          <a:p>
            <a:r>
              <a:rPr lang="en-AU" dirty="0" smtClean="0"/>
              <a:t>Where </a:t>
            </a:r>
            <a:r>
              <a:rPr lang="en-AU" dirty="0"/>
              <a:t>is Torres </a:t>
            </a:r>
            <a:r>
              <a:rPr lang="en-AU" dirty="0" smtClean="0"/>
              <a:t>Strait?</a:t>
            </a:r>
            <a:endParaRPr lang="en-AU" sz="2800" dirty="0"/>
          </a:p>
        </p:txBody>
      </p:sp>
      <p:grpSp>
        <p:nvGrpSpPr>
          <p:cNvPr id="303110" name="Group 6"/>
          <p:cNvGrpSpPr>
            <a:grpSpLocks/>
          </p:cNvGrpSpPr>
          <p:nvPr/>
        </p:nvGrpSpPr>
        <p:grpSpPr bwMode="auto">
          <a:xfrm>
            <a:off x="465485" y="1059120"/>
            <a:ext cx="6554787" cy="3744640"/>
            <a:chOff x="793" y="1518"/>
            <a:chExt cx="4129" cy="2540"/>
          </a:xfrm>
        </p:grpSpPr>
        <p:pic>
          <p:nvPicPr>
            <p:cNvPr id="303109" name="Picture 5" descr="AUS040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1518"/>
              <a:ext cx="4129" cy="25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3108" name="Rectangle 4"/>
            <p:cNvSpPr>
              <a:spLocks noChangeArrowheads="1"/>
            </p:cNvSpPr>
            <p:nvPr/>
          </p:nvSpPr>
          <p:spPr bwMode="auto">
            <a:xfrm>
              <a:off x="3198" y="1933"/>
              <a:ext cx="408" cy="31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7" name="Rectangle 6"/>
          <p:cNvSpPr/>
          <p:nvPr/>
        </p:nvSpPr>
        <p:spPr>
          <a:xfrm>
            <a:off x="7092280" y="1275606"/>
            <a:ext cx="1944216" cy="2062103"/>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0" cap="none" spc="0" normalizeH="0" baseline="0" noProof="0" dirty="0" smtClean="0">
                <a:ln>
                  <a:noFill/>
                </a:ln>
                <a:solidFill>
                  <a:srgbClr val="000000"/>
                </a:solidFill>
                <a:effectLst/>
                <a:uLnTx/>
                <a:uFillTx/>
              </a:rPr>
              <a:t>Torres Strait lies between Papua New Guinea and the northern tip of the Australian continent. </a:t>
            </a:r>
          </a:p>
          <a:p>
            <a:pPr marR="0" lvl="0" defTabSz="914400" eaLnBrk="1" fontAlgn="auto" latinLnBrk="0" hangingPunct="1">
              <a:lnSpc>
                <a:spcPct val="100000"/>
              </a:lnSpc>
              <a:spcBef>
                <a:spcPts val="0"/>
              </a:spcBef>
              <a:spcAft>
                <a:spcPts val="0"/>
              </a:spcAft>
              <a:buClrTx/>
              <a:buSzTx/>
              <a:tabLst/>
              <a:defRPr/>
            </a:pPr>
            <a:endParaRPr lang="en-AU" sz="1600" kern="0" dirty="0">
              <a:solidFill>
                <a:srgbClr val="000000"/>
              </a:solidFill>
            </a:endParaRPr>
          </a:p>
        </p:txBody>
      </p:sp>
      <p:sp>
        <p:nvSpPr>
          <p:cNvPr id="2" name="TextBox 1"/>
          <p:cNvSpPr txBox="1"/>
          <p:nvPr/>
        </p:nvSpPr>
        <p:spPr>
          <a:xfrm>
            <a:off x="7059719" y="3219822"/>
            <a:ext cx="1944216" cy="1323439"/>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kern="0" dirty="0">
                <a:solidFill>
                  <a:srgbClr val="000000"/>
                </a:solidFill>
              </a:rPr>
              <a:t>Torres Strait is a vital shipping route for the Asia-Pacific region.</a:t>
            </a:r>
          </a:p>
        </p:txBody>
      </p:sp>
    </p:spTree>
    <p:extLst>
      <p:ext uri="{BB962C8B-B14F-4D97-AF65-F5344CB8AC3E}">
        <p14:creationId xmlns:p14="http://schemas.microsoft.com/office/powerpoint/2010/main" val="22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ChangeArrowheads="1"/>
          </p:cNvSpPr>
          <p:nvPr/>
        </p:nvSpPr>
        <p:spPr bwMode="auto">
          <a:xfrm>
            <a:off x="2408013" y="141685"/>
            <a:ext cx="6556475" cy="55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800" b="1" dirty="0">
                <a:solidFill>
                  <a:schemeClr val="bg1"/>
                </a:solidFill>
              </a:rPr>
              <a:t>Met Ocean Data </a:t>
            </a:r>
            <a:r>
              <a:rPr lang="en-AU" sz="2800" b="1" dirty="0" smtClean="0">
                <a:solidFill>
                  <a:schemeClr val="bg1"/>
                </a:solidFill>
              </a:rPr>
              <a:t>– Tidal </a:t>
            </a:r>
            <a:r>
              <a:rPr lang="en-AU" sz="2800" b="1" dirty="0">
                <a:solidFill>
                  <a:schemeClr val="bg1"/>
                </a:solidFill>
              </a:rPr>
              <a:t>Stream </a:t>
            </a:r>
            <a:r>
              <a:rPr lang="en-AU" sz="2800" b="1" dirty="0" smtClean="0">
                <a:solidFill>
                  <a:schemeClr val="bg1"/>
                </a:solidFill>
              </a:rPr>
              <a:t>Detail</a:t>
            </a:r>
            <a:endParaRPr lang="en-AU" sz="2800" b="1" dirty="0">
              <a:solidFill>
                <a:schemeClr val="bg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9" y="987574"/>
            <a:ext cx="5544615"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555776" y="1779662"/>
            <a:ext cx="158417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84383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p:cNvSpPr>
            <a:spLocks noChangeArrowheads="1"/>
          </p:cNvSpPr>
          <p:nvPr/>
        </p:nvSpPr>
        <p:spPr bwMode="auto">
          <a:xfrm>
            <a:off x="2411760" y="51470"/>
            <a:ext cx="558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a:t>
            </a:r>
            <a:r>
              <a:rPr lang="en-AU" sz="2900" b="1" dirty="0" smtClean="0">
                <a:solidFill>
                  <a:schemeClr val="bg1"/>
                </a:solidFill>
              </a:rPr>
              <a:t>Wind Detail</a:t>
            </a:r>
            <a:endParaRPr lang="en-AU" sz="29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87574"/>
            <a:ext cx="590465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407865" y="1779662"/>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67562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ChangeArrowheads="1"/>
          </p:cNvSpPr>
          <p:nvPr/>
        </p:nvSpPr>
        <p:spPr bwMode="auto">
          <a:xfrm>
            <a:off x="2267744" y="58797"/>
            <a:ext cx="684076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a:t>
            </a:r>
            <a:r>
              <a:rPr lang="en-AU" sz="2900" b="1" dirty="0" smtClean="0">
                <a:solidFill>
                  <a:schemeClr val="bg1"/>
                </a:solidFill>
              </a:rPr>
              <a:t>Meteorological Info</a:t>
            </a:r>
            <a:endParaRPr lang="en-AU" sz="2900" b="1"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916" y="987574"/>
            <a:ext cx="4978379" cy="399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915816" y="1779662"/>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88642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p:txBody>
          <a:bodyPr/>
          <a:lstStyle/>
          <a:p>
            <a:pPr marL="360363" indent="-360363">
              <a:buFont typeface="Arial" pitchFamily="34" charset="0"/>
              <a:buChar char="•"/>
              <a:tabLst>
                <a:tab pos="360363" algn="l"/>
              </a:tabLst>
            </a:pPr>
            <a:r>
              <a:rPr lang="en-AU" sz="1600" dirty="0" smtClean="0"/>
              <a:t>The UKCM system is comprised of a series of geographic ‘nodes’ (see next slide).</a:t>
            </a:r>
          </a:p>
          <a:p>
            <a:pPr marL="360363" indent="-360363">
              <a:spcBef>
                <a:spcPts val="1200"/>
              </a:spcBef>
              <a:buFont typeface="Arial" pitchFamily="34" charset="0"/>
              <a:buChar char="•"/>
              <a:tabLst>
                <a:tab pos="360363" algn="l"/>
              </a:tabLst>
            </a:pPr>
            <a:r>
              <a:rPr lang="en-AU" sz="1600" dirty="0" smtClean="0"/>
              <a:t>The </a:t>
            </a:r>
            <a:r>
              <a:rPr lang="en-AU" sz="1600" b="1" dirty="0" smtClean="0"/>
              <a:t>minimum depth of water in each node </a:t>
            </a:r>
            <a:r>
              <a:rPr lang="en-AU" sz="1600" dirty="0" smtClean="0"/>
              <a:t>is used for the basis of calculating UKC for any planned transit.</a:t>
            </a:r>
          </a:p>
          <a:p>
            <a:pPr marL="360363" indent="-360363">
              <a:spcBef>
                <a:spcPts val="1200"/>
              </a:spcBef>
              <a:buFont typeface="Arial" pitchFamily="34" charset="0"/>
              <a:buChar char="•"/>
              <a:tabLst>
                <a:tab pos="360363" algn="l"/>
              </a:tabLst>
            </a:pPr>
            <a:r>
              <a:rPr lang="en-AU" sz="1600" dirty="0" smtClean="0"/>
              <a:t>The minimum node depth is used as the basis for generating </a:t>
            </a:r>
            <a:r>
              <a:rPr lang="en-AU" sz="1600" i="1" dirty="0" smtClean="0"/>
              <a:t>‘alerts’</a:t>
            </a:r>
            <a:r>
              <a:rPr lang="en-AU" sz="1600" dirty="0" smtClean="0"/>
              <a:t> which may indicate the minimum UKC requirement has been exceeded (i.e. potential UKC breach). </a:t>
            </a:r>
          </a:p>
          <a:p>
            <a:pPr marL="360363" indent="-360363">
              <a:spcBef>
                <a:spcPts val="1200"/>
              </a:spcBef>
              <a:buFont typeface="Arial" pitchFamily="34" charset="0"/>
              <a:buChar char="•"/>
              <a:tabLst>
                <a:tab pos="360363" algn="l"/>
              </a:tabLst>
            </a:pPr>
            <a:r>
              <a:rPr lang="en-AU" sz="1600" dirty="0" smtClean="0"/>
              <a:t>Whether an actual breach has occurred will depend on where the ship has transited in relation to the minimum node depth.</a:t>
            </a:r>
          </a:p>
          <a:p>
            <a:pPr marL="360363" indent="-360363">
              <a:spcBef>
                <a:spcPts val="1200"/>
              </a:spcBef>
              <a:buFont typeface="Arial" pitchFamily="34" charset="0"/>
              <a:buChar char="•"/>
              <a:tabLst>
                <a:tab pos="360363" algn="l"/>
              </a:tabLst>
            </a:pPr>
            <a:r>
              <a:rPr lang="en-AU" sz="1600" dirty="0"/>
              <a:t>A</a:t>
            </a:r>
            <a:r>
              <a:rPr lang="en-AU" sz="1600" dirty="0" smtClean="0"/>
              <a:t> ‘chart overlay’ graphic enhancement has been released in 2015.</a:t>
            </a:r>
            <a:endParaRPr lang="en-AU" sz="1600" dirty="0"/>
          </a:p>
          <a:p>
            <a:pPr marL="360363" indent="-360363">
              <a:spcBef>
                <a:spcPts val="1200"/>
              </a:spcBef>
              <a:buFont typeface="Arial" pitchFamily="34" charset="0"/>
              <a:buChar char="•"/>
              <a:tabLst>
                <a:tab pos="360363" algn="l"/>
              </a:tabLst>
            </a:pPr>
            <a:r>
              <a:rPr lang="en-AU" sz="1600" dirty="0" smtClean="0"/>
              <a:t>Day / Night / Dusk illumination modes have also been introduced. </a:t>
            </a:r>
            <a:endParaRPr lang="en-AU" sz="1600" dirty="0"/>
          </a:p>
        </p:txBody>
      </p:sp>
      <p:sp>
        <p:nvSpPr>
          <p:cNvPr id="302082" name="Rectangle 2"/>
          <p:cNvSpPr>
            <a:spLocks noGrp="1" noChangeArrowheads="1"/>
          </p:cNvSpPr>
          <p:nvPr>
            <p:ph type="ctrTitle"/>
          </p:nvPr>
        </p:nvSpPr>
        <p:spPr>
          <a:xfrm>
            <a:off x="2411760" y="123478"/>
            <a:ext cx="5760640" cy="576064"/>
          </a:xfrm>
        </p:spPr>
        <p:txBody>
          <a:bodyPr/>
          <a:lstStyle/>
          <a:p>
            <a:r>
              <a:rPr lang="en-AU" sz="2900" dirty="0" smtClean="0"/>
              <a:t>Current &amp; Future Arrangements</a:t>
            </a:r>
            <a:endParaRPr lang="en-AU" sz="2900" dirty="0"/>
          </a:p>
        </p:txBody>
      </p:sp>
    </p:spTree>
    <p:extLst>
      <p:ext uri="{BB962C8B-B14F-4D97-AF65-F5344CB8AC3E}">
        <p14:creationId xmlns:p14="http://schemas.microsoft.com/office/powerpoint/2010/main" val="11489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fade">
                                      <p:cBhvr>
                                        <p:cTn id="7" dur="1000"/>
                                        <p:tgtEl>
                                          <p:spTgt spid="302083">
                                            <p:txEl>
                                              <p:pRg st="0" end="0"/>
                                            </p:txEl>
                                          </p:spTgt>
                                        </p:tgtEl>
                                      </p:cBhvr>
                                    </p:animEffect>
                                    <p:anim calcmode="lin" valueType="num">
                                      <p:cBhvr>
                                        <p:cTn id="8" dur="10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2083">
                                            <p:txEl>
                                              <p:pRg st="1" end="1"/>
                                            </p:txEl>
                                          </p:spTgt>
                                        </p:tgtEl>
                                        <p:attrNameLst>
                                          <p:attrName>style.visibility</p:attrName>
                                        </p:attrNameLst>
                                      </p:cBhvr>
                                      <p:to>
                                        <p:strVal val="visible"/>
                                      </p:to>
                                    </p:set>
                                    <p:animEffect transition="in" filter="fade">
                                      <p:cBhvr>
                                        <p:cTn id="14" dur="1000"/>
                                        <p:tgtEl>
                                          <p:spTgt spid="302083">
                                            <p:txEl>
                                              <p:pRg st="1" end="1"/>
                                            </p:txEl>
                                          </p:spTgt>
                                        </p:tgtEl>
                                      </p:cBhvr>
                                    </p:animEffect>
                                    <p:anim calcmode="lin" valueType="num">
                                      <p:cBhvr>
                                        <p:cTn id="15" dur="10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2083">
                                            <p:txEl>
                                              <p:pRg st="2" end="2"/>
                                            </p:txEl>
                                          </p:spTgt>
                                        </p:tgtEl>
                                        <p:attrNameLst>
                                          <p:attrName>style.visibility</p:attrName>
                                        </p:attrNameLst>
                                      </p:cBhvr>
                                      <p:to>
                                        <p:strVal val="visible"/>
                                      </p:to>
                                    </p:set>
                                    <p:animEffect transition="in" filter="fade">
                                      <p:cBhvr>
                                        <p:cTn id="21" dur="1000"/>
                                        <p:tgtEl>
                                          <p:spTgt spid="302083">
                                            <p:txEl>
                                              <p:pRg st="2" end="2"/>
                                            </p:txEl>
                                          </p:spTgt>
                                        </p:tgtEl>
                                      </p:cBhvr>
                                    </p:animEffect>
                                    <p:anim calcmode="lin" valueType="num">
                                      <p:cBhvr>
                                        <p:cTn id="22"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2083">
                                            <p:txEl>
                                              <p:pRg st="3" end="3"/>
                                            </p:txEl>
                                          </p:spTgt>
                                        </p:tgtEl>
                                        <p:attrNameLst>
                                          <p:attrName>style.visibility</p:attrName>
                                        </p:attrNameLst>
                                      </p:cBhvr>
                                      <p:to>
                                        <p:strVal val="visible"/>
                                      </p:to>
                                    </p:set>
                                    <p:animEffect transition="in" filter="fade">
                                      <p:cBhvr>
                                        <p:cTn id="28" dur="1000"/>
                                        <p:tgtEl>
                                          <p:spTgt spid="302083">
                                            <p:txEl>
                                              <p:pRg st="3" end="3"/>
                                            </p:txEl>
                                          </p:spTgt>
                                        </p:tgtEl>
                                      </p:cBhvr>
                                    </p:animEffect>
                                    <p:anim calcmode="lin" valueType="num">
                                      <p:cBhvr>
                                        <p:cTn id="29" dur="10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2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2083">
                                            <p:txEl>
                                              <p:pRg st="4" end="4"/>
                                            </p:txEl>
                                          </p:spTgt>
                                        </p:tgtEl>
                                        <p:attrNameLst>
                                          <p:attrName>style.visibility</p:attrName>
                                        </p:attrNameLst>
                                      </p:cBhvr>
                                      <p:to>
                                        <p:strVal val="visible"/>
                                      </p:to>
                                    </p:set>
                                    <p:animEffect transition="in" filter="fade">
                                      <p:cBhvr>
                                        <p:cTn id="35" dur="1000"/>
                                        <p:tgtEl>
                                          <p:spTgt spid="302083">
                                            <p:txEl>
                                              <p:pRg st="4" end="4"/>
                                            </p:txEl>
                                          </p:spTgt>
                                        </p:tgtEl>
                                      </p:cBhvr>
                                    </p:animEffect>
                                    <p:anim calcmode="lin" valueType="num">
                                      <p:cBhvr>
                                        <p:cTn id="36" dur="1000" fill="hold"/>
                                        <p:tgtEl>
                                          <p:spTgt spid="30208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20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2083">
                                            <p:txEl>
                                              <p:pRg st="5" end="5"/>
                                            </p:txEl>
                                          </p:spTgt>
                                        </p:tgtEl>
                                        <p:attrNameLst>
                                          <p:attrName>style.visibility</p:attrName>
                                        </p:attrNameLst>
                                      </p:cBhvr>
                                      <p:to>
                                        <p:strVal val="visible"/>
                                      </p:to>
                                    </p:set>
                                    <p:animEffect transition="in" filter="fade">
                                      <p:cBhvr>
                                        <p:cTn id="42" dur="1000"/>
                                        <p:tgtEl>
                                          <p:spTgt spid="302083">
                                            <p:txEl>
                                              <p:pRg st="5" end="5"/>
                                            </p:txEl>
                                          </p:spTgt>
                                        </p:tgtEl>
                                      </p:cBhvr>
                                    </p:animEffect>
                                    <p:anim calcmode="lin" valueType="num">
                                      <p:cBhvr>
                                        <p:cTn id="43" dur="1000" fill="hold"/>
                                        <p:tgtEl>
                                          <p:spTgt spid="30208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0208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O:\projects\AMSA UKCM delivery\design\R4178_sample_BNIDs.png"/>
          <p:cNvPicPr>
            <a:picLocks noGrp="1"/>
          </p:cNvPicPr>
          <p:nvPr>
            <p:ph idx="1"/>
          </p:nvPr>
        </p:nvPicPr>
        <p:blipFill>
          <a:blip r:embed="rId3" cstate="print"/>
          <a:srcRect t="2848" b="4589"/>
          <a:stretch>
            <a:fillRect/>
          </a:stretch>
        </p:blipFill>
        <p:spPr bwMode="auto">
          <a:xfrm>
            <a:off x="1979257" y="987574"/>
            <a:ext cx="5833103" cy="4032448"/>
          </a:xfrm>
          <a:prstGeom prst="rect">
            <a:avLst/>
          </a:prstGeom>
          <a:noFill/>
          <a:ln w="9525">
            <a:solidFill>
              <a:schemeClr val="accent1"/>
            </a:solidFill>
            <a:miter lim="800000"/>
            <a:headEnd/>
            <a:tailEnd/>
          </a:ln>
        </p:spPr>
      </p:pic>
      <p:sp>
        <p:nvSpPr>
          <p:cNvPr id="6" name="Title 3"/>
          <p:cNvSpPr>
            <a:spLocks noGrp="1"/>
          </p:cNvSpPr>
          <p:nvPr>
            <p:ph type="ctrTitle"/>
          </p:nvPr>
        </p:nvSpPr>
        <p:spPr>
          <a:xfrm>
            <a:off x="2411760" y="123479"/>
            <a:ext cx="5904656" cy="576064"/>
          </a:xfrm>
        </p:spPr>
        <p:txBody>
          <a:bodyPr/>
          <a:lstStyle/>
          <a:p>
            <a:r>
              <a:rPr lang="en-AU" sz="2900" dirty="0" smtClean="0"/>
              <a:t>UKCM System Overview - Nodes</a:t>
            </a:r>
            <a:endParaRPr lang="en-AU" sz="2900" dirty="0"/>
          </a:p>
        </p:txBody>
      </p:sp>
    </p:spTree>
    <p:extLst>
      <p:ext uri="{BB962C8B-B14F-4D97-AF65-F5344CB8AC3E}">
        <p14:creationId xmlns:p14="http://schemas.microsoft.com/office/powerpoint/2010/main" val="413077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a:xfrm>
            <a:off x="2411760" y="123479"/>
            <a:ext cx="6552728" cy="576064"/>
          </a:xfrm>
        </p:spPr>
        <p:txBody>
          <a:bodyPr/>
          <a:lstStyle/>
          <a:p>
            <a:r>
              <a:rPr lang="en-AU" sz="2400" dirty="0" smtClean="0"/>
              <a:t>UKCM System Overview – Nodes &amp; Routes</a:t>
            </a:r>
            <a:endParaRPr lang="en-AU" sz="2400" dirty="0"/>
          </a:p>
        </p:txBody>
      </p:sp>
      <p:pic>
        <p:nvPicPr>
          <p:cNvPr id="7" name="Picture 6"/>
          <p:cNvPicPr/>
          <p:nvPr/>
        </p:nvPicPr>
        <p:blipFill>
          <a:blip r:embed="rId3"/>
          <a:stretch>
            <a:fillRect/>
          </a:stretch>
        </p:blipFill>
        <p:spPr>
          <a:xfrm>
            <a:off x="1475657" y="1059582"/>
            <a:ext cx="5904656" cy="4032448"/>
          </a:xfrm>
          <a:prstGeom prst="rect">
            <a:avLst/>
          </a:prstGeom>
        </p:spPr>
      </p:pic>
      <p:cxnSp>
        <p:nvCxnSpPr>
          <p:cNvPr id="4" name="Straight Connector 3"/>
          <p:cNvCxnSpPr/>
          <p:nvPr/>
        </p:nvCxnSpPr>
        <p:spPr>
          <a:xfrm>
            <a:off x="1475656" y="1059582"/>
            <a:ext cx="59620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99992" y="4356000"/>
            <a:ext cx="1080120" cy="24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00" dirty="0" smtClean="0">
                <a:solidFill>
                  <a:schemeClr val="tx1"/>
                </a:solidFill>
              </a:rPr>
              <a:t>Standard route</a:t>
            </a:r>
            <a:endParaRPr lang="en-AU" sz="1000" dirty="0">
              <a:solidFill>
                <a:schemeClr val="tx1"/>
              </a:solidFill>
            </a:endParaRPr>
          </a:p>
        </p:txBody>
      </p:sp>
    </p:spTree>
    <p:extLst>
      <p:ext uri="{BB962C8B-B14F-4D97-AF65-F5344CB8AC3E}">
        <p14:creationId xmlns:p14="http://schemas.microsoft.com/office/powerpoint/2010/main" val="4221547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a:xfrm>
            <a:off x="2843808" y="123478"/>
            <a:ext cx="5256584" cy="576064"/>
          </a:xfrm>
        </p:spPr>
        <p:txBody>
          <a:bodyPr/>
          <a:lstStyle/>
          <a:p>
            <a:r>
              <a:rPr lang="en-AU" sz="2400" dirty="0" smtClean="0"/>
              <a:t>UKCM System Overview - Grid</a:t>
            </a:r>
            <a:endParaRPr lang="en-AU" sz="2400" dirty="0"/>
          </a:p>
        </p:txBody>
      </p:sp>
      <p:pic>
        <p:nvPicPr>
          <p:cNvPr id="7" name="Picture 6"/>
          <p:cNvPicPr/>
          <p:nvPr/>
        </p:nvPicPr>
        <p:blipFill rotWithShape="1">
          <a:blip r:embed="rId3"/>
          <a:srcRect l="8833" t="29904" r="40380" b="10667"/>
          <a:stretch/>
        </p:blipFill>
        <p:spPr bwMode="auto">
          <a:xfrm>
            <a:off x="1678950" y="943228"/>
            <a:ext cx="5125298" cy="414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17406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a:xfrm>
            <a:off x="1115616" y="1491630"/>
            <a:ext cx="6923112" cy="2880320"/>
          </a:xfrm>
        </p:spPr>
        <p:txBody>
          <a:bodyPr/>
          <a:lstStyle/>
          <a:p>
            <a:pPr marL="358775" indent="-358775">
              <a:buFont typeface="Arial" pitchFamily="34" charset="0"/>
              <a:buChar char="•"/>
              <a:tabLst>
                <a:tab pos="355600" algn="l"/>
              </a:tabLst>
            </a:pPr>
            <a:r>
              <a:rPr lang="en-AU" sz="1600" dirty="0" smtClean="0"/>
              <a:t>The UKCM system has recently been enhanced to incorporate a new ‘chart overlays’ function which provides a ‘real-time’ graphical representation of available water &amp; ‘go / no-go’ areas across the system’s area of operation (depicted next slide).</a:t>
            </a:r>
          </a:p>
          <a:p>
            <a:pPr marL="358775" indent="-358775">
              <a:spcBef>
                <a:spcPts val="1800"/>
              </a:spcBef>
              <a:buFont typeface="Arial" pitchFamily="34" charset="0"/>
              <a:buChar char="•"/>
              <a:tabLst>
                <a:tab pos="355600" algn="l"/>
              </a:tabLst>
            </a:pPr>
            <a:r>
              <a:rPr lang="en-AU" sz="1600" dirty="0" smtClean="0"/>
              <a:t>This functionality greatly assists pilots to plan routes that follow the deepest water available and therefore increase the extent of transit windows.</a:t>
            </a:r>
          </a:p>
          <a:p>
            <a:pPr marL="358775" indent="-358775">
              <a:spcBef>
                <a:spcPts val="1800"/>
              </a:spcBef>
              <a:buFont typeface="Arial" pitchFamily="34" charset="0"/>
              <a:buChar char="•"/>
              <a:tabLst>
                <a:tab pos="355600" algn="l"/>
              </a:tabLst>
            </a:pPr>
            <a:r>
              <a:rPr lang="en-AU" sz="1600" dirty="0" smtClean="0"/>
              <a:t>Pilot competency in the use of this function is required by AMSA.  Access to enhancements is provided post assessment.</a:t>
            </a:r>
            <a:endParaRPr lang="en-AU" sz="1600" dirty="0"/>
          </a:p>
        </p:txBody>
      </p:sp>
      <p:sp>
        <p:nvSpPr>
          <p:cNvPr id="302082" name="Rectangle 2"/>
          <p:cNvSpPr>
            <a:spLocks noGrp="1" noChangeArrowheads="1"/>
          </p:cNvSpPr>
          <p:nvPr>
            <p:ph type="ctrTitle"/>
          </p:nvPr>
        </p:nvSpPr>
        <p:spPr>
          <a:xfrm>
            <a:off x="2411760" y="123478"/>
            <a:ext cx="5256584" cy="576064"/>
          </a:xfrm>
        </p:spPr>
        <p:txBody>
          <a:bodyPr/>
          <a:lstStyle/>
          <a:p>
            <a:r>
              <a:rPr lang="en-AU" sz="2900" dirty="0" smtClean="0"/>
              <a:t>Chart Overlay Enhancement</a:t>
            </a:r>
            <a:endParaRPr lang="en-AU" sz="2900" dirty="0"/>
          </a:p>
        </p:txBody>
      </p:sp>
    </p:spTree>
    <p:extLst>
      <p:ext uri="{BB962C8B-B14F-4D97-AF65-F5344CB8AC3E}">
        <p14:creationId xmlns:p14="http://schemas.microsoft.com/office/powerpoint/2010/main" val="33158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fade">
                                      <p:cBhvr>
                                        <p:cTn id="7" dur="1000"/>
                                        <p:tgtEl>
                                          <p:spTgt spid="302083">
                                            <p:txEl>
                                              <p:pRg st="0" end="0"/>
                                            </p:txEl>
                                          </p:spTgt>
                                        </p:tgtEl>
                                      </p:cBhvr>
                                    </p:animEffect>
                                    <p:anim calcmode="lin" valueType="num">
                                      <p:cBhvr>
                                        <p:cTn id="8" dur="10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2083">
                                            <p:txEl>
                                              <p:pRg st="1" end="1"/>
                                            </p:txEl>
                                          </p:spTgt>
                                        </p:tgtEl>
                                        <p:attrNameLst>
                                          <p:attrName>style.visibility</p:attrName>
                                        </p:attrNameLst>
                                      </p:cBhvr>
                                      <p:to>
                                        <p:strVal val="visible"/>
                                      </p:to>
                                    </p:set>
                                    <p:animEffect transition="in" filter="fade">
                                      <p:cBhvr>
                                        <p:cTn id="14" dur="1000"/>
                                        <p:tgtEl>
                                          <p:spTgt spid="302083">
                                            <p:txEl>
                                              <p:pRg st="1" end="1"/>
                                            </p:txEl>
                                          </p:spTgt>
                                        </p:tgtEl>
                                      </p:cBhvr>
                                    </p:animEffect>
                                    <p:anim calcmode="lin" valueType="num">
                                      <p:cBhvr>
                                        <p:cTn id="15" dur="10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2083">
                                            <p:txEl>
                                              <p:pRg st="2" end="2"/>
                                            </p:txEl>
                                          </p:spTgt>
                                        </p:tgtEl>
                                        <p:attrNameLst>
                                          <p:attrName>style.visibility</p:attrName>
                                        </p:attrNameLst>
                                      </p:cBhvr>
                                      <p:to>
                                        <p:strVal val="visible"/>
                                      </p:to>
                                    </p:set>
                                    <p:animEffect transition="in" filter="fade">
                                      <p:cBhvr>
                                        <p:cTn id="21" dur="1000"/>
                                        <p:tgtEl>
                                          <p:spTgt spid="302083">
                                            <p:txEl>
                                              <p:pRg st="2" end="2"/>
                                            </p:txEl>
                                          </p:spTgt>
                                        </p:tgtEl>
                                      </p:cBhvr>
                                    </p:animEffect>
                                    <p:anim calcmode="lin" valueType="num">
                                      <p:cBhvr>
                                        <p:cTn id="22"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4" name="Picture 4"/>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tretch/>
        </p:blipFill>
        <p:spPr bwMode="auto">
          <a:xfrm>
            <a:off x="1866005" y="1200150"/>
            <a:ext cx="5411989"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ctrTitle"/>
          </p:nvPr>
        </p:nvSpPr>
        <p:spPr>
          <a:xfrm>
            <a:off x="2411760" y="123478"/>
            <a:ext cx="4032448" cy="576064"/>
          </a:xfrm>
        </p:spPr>
        <p:txBody>
          <a:bodyPr/>
          <a:lstStyle/>
          <a:p>
            <a:r>
              <a:rPr lang="en-AU" sz="2900" dirty="0" smtClean="0"/>
              <a:t>UKCM System Nodes</a:t>
            </a:r>
            <a:endParaRPr lang="en-AU" sz="2900" dirty="0"/>
          </a:p>
        </p:txBody>
      </p:sp>
      <p:sp>
        <p:nvSpPr>
          <p:cNvPr id="2" name="TextBox 1"/>
          <p:cNvSpPr txBox="1"/>
          <p:nvPr/>
        </p:nvSpPr>
        <p:spPr>
          <a:xfrm>
            <a:off x="539552" y="1707654"/>
            <a:ext cx="864096" cy="369332"/>
          </a:xfrm>
          <a:prstGeom prst="rect">
            <a:avLst/>
          </a:prstGeom>
          <a:noFill/>
        </p:spPr>
        <p:txBody>
          <a:bodyPr wrap="square" rtlCol="0">
            <a:spAutoFit/>
          </a:bodyPr>
          <a:lstStyle/>
          <a:p>
            <a:r>
              <a:rPr lang="en-AU" dirty="0" smtClean="0"/>
              <a:t>Nodes</a:t>
            </a:r>
            <a:endParaRPr lang="en-AU" dirty="0"/>
          </a:p>
        </p:txBody>
      </p:sp>
      <p:cxnSp>
        <p:nvCxnSpPr>
          <p:cNvPr id="6" name="Straight Arrow Connector 5"/>
          <p:cNvCxnSpPr/>
          <p:nvPr/>
        </p:nvCxnSpPr>
        <p:spPr>
          <a:xfrm>
            <a:off x="1475656" y="1776904"/>
            <a:ext cx="1800200" cy="1385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96616" y="2064016"/>
            <a:ext cx="1459160" cy="2529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96616" y="2316964"/>
            <a:ext cx="2179240" cy="8100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96616" y="2532988"/>
            <a:ext cx="1089620" cy="8100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35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1680" y="1131590"/>
            <a:ext cx="5554960" cy="435495"/>
          </a:xfrm>
        </p:spPr>
        <p:txBody>
          <a:bodyPr>
            <a:normAutofit/>
          </a:bodyPr>
          <a:lstStyle/>
          <a:p>
            <a:pPr marL="0" indent="0" algn="ctr">
              <a:buNone/>
            </a:pPr>
            <a:r>
              <a:rPr lang="en-AU" sz="2200" dirty="0">
                <a:latin typeface="Arial" panose="020B0604020202020204" pitchFamily="34" charset="0"/>
                <a:cs typeface="Arial" panose="020B0604020202020204" pitchFamily="34" charset="0"/>
              </a:rPr>
              <a:t>Graphic Indication of Go / No-Go </a:t>
            </a:r>
            <a:r>
              <a:rPr lang="en-AU" sz="2200" dirty="0" smtClean="0">
                <a:latin typeface="Arial" panose="020B0604020202020204" pitchFamily="34" charset="0"/>
                <a:cs typeface="Arial" panose="020B0604020202020204" pitchFamily="34" charset="0"/>
              </a:rPr>
              <a:t>Areas</a:t>
            </a:r>
            <a:endParaRPr lang="en-AU" sz="22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2411760" y="123478"/>
            <a:ext cx="2912368" cy="576064"/>
          </a:xfrm>
          <a:prstGeom prst="rect">
            <a:avLst/>
          </a:prstGeom>
        </p:spPr>
        <p:txBody>
          <a:bodyPr>
            <a:normAutofit/>
          </a:bodyPr>
          <a:lstStyle/>
          <a:p>
            <a:r>
              <a:rPr lang="en-AU" sz="2900" kern="0" dirty="0"/>
              <a:t>Chart </a:t>
            </a:r>
            <a:r>
              <a:rPr lang="en-AU" sz="2900" kern="0" dirty="0" smtClean="0"/>
              <a:t>Overlays</a:t>
            </a:r>
            <a:endParaRPr lang="en-AU" sz="29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921" y="1841969"/>
            <a:ext cx="8464737" cy="3106045"/>
          </a:xfrm>
          <a:prstGeom prst="rect">
            <a:avLst/>
          </a:prstGeom>
          <a:noFill/>
        </p:spPr>
      </p:pic>
    </p:spTree>
    <p:extLst>
      <p:ext uri="{BB962C8B-B14F-4D97-AF65-F5344CB8AC3E}">
        <p14:creationId xmlns:p14="http://schemas.microsoft.com/office/powerpoint/2010/main" val="32664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Grp="1" noChangeArrowheads="1"/>
          </p:cNvSpPr>
          <p:nvPr>
            <p:ph type="ctrTitle"/>
          </p:nvPr>
        </p:nvSpPr>
        <p:spPr>
          <a:xfrm>
            <a:off x="2411760" y="123478"/>
            <a:ext cx="6048672" cy="576064"/>
          </a:xfrm>
        </p:spPr>
        <p:txBody>
          <a:bodyPr>
            <a:noAutofit/>
          </a:bodyPr>
          <a:lstStyle/>
          <a:p>
            <a:r>
              <a:rPr lang="en-AU" sz="2900" dirty="0" smtClean="0"/>
              <a:t>UKCM System - Monitoring Area</a:t>
            </a:r>
            <a:endParaRPr lang="en-AU" sz="2900" dirty="0"/>
          </a:p>
        </p:txBody>
      </p:sp>
      <p:grpSp>
        <p:nvGrpSpPr>
          <p:cNvPr id="304134" name="Group 6"/>
          <p:cNvGrpSpPr>
            <a:grpSpLocks/>
          </p:cNvGrpSpPr>
          <p:nvPr/>
        </p:nvGrpSpPr>
        <p:grpSpPr bwMode="auto">
          <a:xfrm>
            <a:off x="1116013" y="1080169"/>
            <a:ext cx="6551612" cy="3795837"/>
            <a:chOff x="703" y="1525"/>
            <a:chExt cx="4127" cy="2629"/>
          </a:xfrm>
        </p:grpSpPr>
        <p:pic>
          <p:nvPicPr>
            <p:cNvPr id="304133" name="Picture 5" descr="AUS003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1525"/>
              <a:ext cx="4127" cy="26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4132" name="Rectangle 4"/>
            <p:cNvSpPr>
              <a:spLocks noChangeArrowheads="1"/>
            </p:cNvSpPr>
            <p:nvPr/>
          </p:nvSpPr>
          <p:spPr bwMode="auto">
            <a:xfrm>
              <a:off x="1927" y="3249"/>
              <a:ext cx="1406" cy="5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cxnSp>
        <p:nvCxnSpPr>
          <p:cNvPr id="4" name="Straight Arrow Connector 3"/>
          <p:cNvCxnSpPr/>
          <p:nvPr/>
        </p:nvCxnSpPr>
        <p:spPr>
          <a:xfrm flipH="1">
            <a:off x="4860032" y="3962059"/>
            <a:ext cx="1152128" cy="39272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40152" y="3795886"/>
            <a:ext cx="1008112" cy="307777"/>
          </a:xfrm>
          <a:prstGeom prst="rect">
            <a:avLst/>
          </a:prstGeom>
          <a:noFill/>
        </p:spPr>
        <p:txBody>
          <a:bodyPr wrap="square" rtlCol="0">
            <a:spAutoFit/>
          </a:bodyPr>
          <a:lstStyle/>
          <a:p>
            <a:r>
              <a:rPr lang="en-AU" sz="1400" dirty="0" smtClean="0"/>
              <a:t>Cape York</a:t>
            </a:r>
            <a:endParaRPr lang="en-AU" sz="1400" dirty="0"/>
          </a:p>
        </p:txBody>
      </p:sp>
      <p:cxnSp>
        <p:nvCxnSpPr>
          <p:cNvPr id="7" name="Straight Arrow Connector 6"/>
          <p:cNvCxnSpPr/>
          <p:nvPr/>
        </p:nvCxnSpPr>
        <p:spPr>
          <a:xfrm flipV="1">
            <a:off x="2195736" y="1635646"/>
            <a:ext cx="863377" cy="86409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91680" y="2335981"/>
            <a:ext cx="576064" cy="307777"/>
          </a:xfrm>
          <a:prstGeom prst="rect">
            <a:avLst/>
          </a:prstGeom>
          <a:noFill/>
        </p:spPr>
        <p:txBody>
          <a:bodyPr wrap="square" rtlCol="0">
            <a:spAutoFit/>
          </a:bodyPr>
          <a:lstStyle/>
          <a:p>
            <a:r>
              <a:rPr lang="en-AU" sz="1400" dirty="0" smtClean="0"/>
              <a:t>PNG</a:t>
            </a:r>
            <a:endParaRPr lang="en-AU" sz="1400" dirty="0"/>
          </a:p>
        </p:txBody>
      </p:sp>
      <p:cxnSp>
        <p:nvCxnSpPr>
          <p:cNvPr id="12" name="Straight Arrow Connector 11"/>
          <p:cNvCxnSpPr/>
          <p:nvPr/>
        </p:nvCxnSpPr>
        <p:spPr>
          <a:xfrm flipV="1">
            <a:off x="2267744" y="4011910"/>
            <a:ext cx="720080" cy="1465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47664" y="3921318"/>
            <a:ext cx="1080120" cy="738664"/>
          </a:xfrm>
          <a:prstGeom prst="rect">
            <a:avLst/>
          </a:prstGeom>
          <a:noFill/>
        </p:spPr>
        <p:txBody>
          <a:bodyPr wrap="square" rtlCol="0">
            <a:spAutoFit/>
          </a:bodyPr>
          <a:lstStyle/>
          <a:p>
            <a:r>
              <a:rPr lang="en-AU" sz="1400" dirty="0" smtClean="0"/>
              <a:t>UKCM Monitoring Area</a:t>
            </a:r>
            <a:endParaRPr lang="en-AU" sz="1400" dirty="0"/>
          </a:p>
        </p:txBody>
      </p:sp>
    </p:spTree>
    <p:extLst>
      <p:ext uri="{BB962C8B-B14F-4D97-AF65-F5344CB8AC3E}">
        <p14:creationId xmlns:p14="http://schemas.microsoft.com/office/powerpoint/2010/main" val="531560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7" y="1059582"/>
            <a:ext cx="7056784" cy="435495"/>
          </a:xfrm>
        </p:spPr>
        <p:txBody>
          <a:bodyPr/>
          <a:lstStyle/>
          <a:p>
            <a:pPr marL="0" indent="0" algn="ctr">
              <a:buNone/>
            </a:pPr>
            <a:r>
              <a:rPr lang="en-AU" sz="2200" dirty="0">
                <a:latin typeface="Arial" panose="020B0604020202020204" pitchFamily="34" charset="0"/>
                <a:cs typeface="Arial" panose="020B0604020202020204" pitchFamily="34" charset="0"/>
              </a:rPr>
              <a:t>Entrance Window Example (No-Go</a:t>
            </a:r>
            <a:r>
              <a:rPr lang="en-AU" sz="2200" dirty="0" smtClean="0">
                <a:latin typeface="Arial" panose="020B0604020202020204" pitchFamily="34" charset="0"/>
                <a:cs typeface="Arial" panose="020B0604020202020204" pitchFamily="34" charset="0"/>
              </a:rPr>
              <a:t>)</a:t>
            </a:r>
            <a:endParaRPr lang="en-AU" sz="2200" dirty="0">
              <a:latin typeface="Arial" panose="020B0604020202020204" pitchFamily="34" charset="0"/>
              <a:cs typeface="Arial" panose="020B0604020202020204" pitchFamily="34" charset="0"/>
            </a:endParaRPr>
          </a:p>
          <a:p>
            <a:pPr algn="ctr"/>
            <a:endParaRPr lang="en-AU" dirty="0"/>
          </a:p>
        </p:txBody>
      </p:sp>
      <p:sp>
        <p:nvSpPr>
          <p:cNvPr id="2" name="Title 1"/>
          <p:cNvSpPr>
            <a:spLocks noGrp="1"/>
          </p:cNvSpPr>
          <p:nvPr>
            <p:ph type="ctrTitle"/>
          </p:nvPr>
        </p:nvSpPr>
        <p:spPr>
          <a:xfrm>
            <a:off x="2411760" y="123478"/>
            <a:ext cx="5616624" cy="648072"/>
          </a:xfrm>
          <a:prstGeom prst="rect">
            <a:avLst/>
          </a:prstGeom>
        </p:spPr>
        <p:txBody>
          <a:bodyPr>
            <a:normAutofit fontScale="90000"/>
          </a:bodyPr>
          <a:lstStyle/>
          <a:p>
            <a:r>
              <a:rPr lang="en-AU" sz="2900" kern="0" dirty="0" smtClean="0"/>
              <a:t>UKCM System - Chart Overlays</a:t>
            </a:r>
            <a:endParaRPr lang="en-AU" sz="29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921" y="1635646"/>
            <a:ext cx="8464737" cy="3411937"/>
          </a:xfrm>
          <a:prstGeom prst="rect">
            <a:avLst/>
          </a:prstGeom>
          <a:noFill/>
        </p:spPr>
      </p:pic>
      <p:sp>
        <p:nvSpPr>
          <p:cNvPr id="4" name="TextBox 3"/>
          <p:cNvSpPr txBox="1"/>
          <p:nvPr/>
        </p:nvSpPr>
        <p:spPr>
          <a:xfrm>
            <a:off x="1475656" y="4083918"/>
            <a:ext cx="1368152" cy="276999"/>
          </a:xfrm>
          <a:prstGeom prst="rect">
            <a:avLst/>
          </a:prstGeom>
          <a:noFill/>
        </p:spPr>
        <p:txBody>
          <a:bodyPr wrap="square" rtlCol="0">
            <a:spAutoFit/>
          </a:bodyPr>
          <a:lstStyle/>
          <a:p>
            <a:r>
              <a:rPr lang="en-AU" sz="1200" dirty="0" smtClean="0"/>
              <a:t>Gannet Passage</a:t>
            </a:r>
            <a:endParaRPr lang="en-AU" sz="1200" dirty="0"/>
          </a:p>
        </p:txBody>
      </p:sp>
    </p:spTree>
    <p:extLst>
      <p:ext uri="{BB962C8B-B14F-4D97-AF65-F5344CB8AC3E}">
        <p14:creationId xmlns:p14="http://schemas.microsoft.com/office/powerpoint/2010/main" val="30485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9"/>
          <p:cNvSpPr>
            <a:spLocks noChangeArrowheads="1"/>
          </p:cNvSpPr>
          <p:nvPr/>
        </p:nvSpPr>
        <p:spPr bwMode="auto">
          <a:xfrm>
            <a:off x="250825" y="1275160"/>
            <a:ext cx="8229600"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800" b="1" dirty="0">
                <a:solidFill>
                  <a:schemeClr val="bg1"/>
                </a:solidFill>
              </a:rPr>
              <a:t>System </a:t>
            </a:r>
            <a:r>
              <a:rPr lang="en-AU" sz="2800" b="1" dirty="0" smtClean="0">
                <a:solidFill>
                  <a:schemeClr val="bg1"/>
                </a:solidFill>
              </a:rPr>
              <a:t>Overview - Summary</a:t>
            </a:r>
            <a:endParaRPr lang="en-AU" sz="2800" b="1" dirty="0">
              <a:solidFill>
                <a:schemeClr val="bg1"/>
              </a:solidFill>
            </a:endParaRPr>
          </a:p>
        </p:txBody>
      </p:sp>
      <p:sp>
        <p:nvSpPr>
          <p:cNvPr id="101381" name="Rectangle 3"/>
          <p:cNvSpPr>
            <a:spLocks noChangeArrowheads="1"/>
          </p:cNvSpPr>
          <p:nvPr/>
        </p:nvSpPr>
        <p:spPr bwMode="auto">
          <a:xfrm>
            <a:off x="395536" y="1131590"/>
            <a:ext cx="835183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defTabSz="323850">
              <a:spcAft>
                <a:spcPct val="50000"/>
              </a:spcAft>
              <a:buClr>
                <a:srgbClr val="4CB4C9"/>
              </a:buClr>
              <a:buSzPct val="65000"/>
              <a:buFont typeface="Wingdings 3" pitchFamily="18" charset="2"/>
              <a:buNone/>
              <a:tabLst>
                <a:tab pos="895350" algn="l"/>
              </a:tabLst>
            </a:pPr>
            <a:r>
              <a:rPr lang="en-AU" sz="1600" i="0" dirty="0"/>
              <a:t>The </a:t>
            </a:r>
            <a:r>
              <a:rPr lang="en-AU" sz="1600" i="0" dirty="0" smtClean="0"/>
              <a:t>AMSA UKCM </a:t>
            </a:r>
            <a:r>
              <a:rPr lang="en-AU" sz="1600" i="0" dirty="0"/>
              <a:t>System has the following characteristics:</a:t>
            </a:r>
          </a:p>
          <a:p>
            <a:pPr marL="655638" indent="-381000" defTabSz="323850">
              <a:spcAft>
                <a:spcPct val="50000"/>
              </a:spcAft>
              <a:buClr>
                <a:srgbClr val="4CB4C9"/>
              </a:buClr>
              <a:buFont typeface="Arial" pitchFamily="34" charset="0"/>
              <a:buChar char="•"/>
              <a:tabLst>
                <a:tab pos="895350" algn="l"/>
              </a:tabLst>
            </a:pPr>
            <a:r>
              <a:rPr lang="en-AU" sz="1600" i="0" dirty="0"/>
              <a:t>Is an </a:t>
            </a:r>
            <a:r>
              <a:rPr lang="en-AU" sz="1600" b="1" i="0" dirty="0" smtClean="0"/>
              <a:t>AMSA-owned system</a:t>
            </a:r>
            <a:r>
              <a:rPr lang="en-AU" sz="1600" i="0" dirty="0" smtClean="0"/>
              <a:t>, </a:t>
            </a:r>
            <a:r>
              <a:rPr lang="en-AU" sz="1600" i="0" dirty="0"/>
              <a:t>hosted and supported under licence by </a:t>
            </a:r>
            <a:r>
              <a:rPr lang="en-AU" sz="1600" i="0" dirty="0" smtClean="0"/>
              <a:t>‘OMC International’, </a:t>
            </a:r>
            <a:r>
              <a:rPr lang="en-AU" sz="1600" i="0" dirty="0"/>
              <a:t>the system developer.</a:t>
            </a:r>
          </a:p>
          <a:p>
            <a:pPr marL="655638" indent="-381000" defTabSz="323850">
              <a:spcAft>
                <a:spcPct val="50000"/>
              </a:spcAft>
              <a:buClr>
                <a:srgbClr val="4CB4C9"/>
              </a:buClr>
              <a:buFont typeface="Arial" pitchFamily="34" charset="0"/>
              <a:buChar char="•"/>
              <a:tabLst>
                <a:tab pos="895350" algn="l"/>
              </a:tabLst>
            </a:pPr>
            <a:r>
              <a:rPr lang="en-AU" sz="1600" i="0" dirty="0"/>
              <a:t>Is a </a:t>
            </a:r>
            <a:r>
              <a:rPr lang="en-AU" sz="1600" b="1" i="0" dirty="0" smtClean="0"/>
              <a:t>web-based</a:t>
            </a:r>
            <a:r>
              <a:rPr lang="en-AU" sz="1600" i="0" dirty="0" smtClean="0"/>
              <a:t> </a:t>
            </a:r>
            <a:r>
              <a:rPr lang="en-AU" sz="1600" i="0" dirty="0"/>
              <a:t>application accessible using everyday internet </a:t>
            </a:r>
            <a:r>
              <a:rPr lang="en-AU" sz="1600" i="0" dirty="0" smtClean="0"/>
              <a:t>browsers.</a:t>
            </a:r>
            <a:endParaRPr lang="en-AU" sz="1600" i="0" dirty="0"/>
          </a:p>
          <a:p>
            <a:pPr marL="655638" indent="-381000" defTabSz="323850">
              <a:spcAft>
                <a:spcPct val="50000"/>
              </a:spcAft>
              <a:buClr>
                <a:srgbClr val="4CB4C9"/>
              </a:buClr>
              <a:buFont typeface="Arial" pitchFamily="34" charset="0"/>
              <a:buChar char="•"/>
              <a:tabLst>
                <a:tab pos="895350" algn="l"/>
              </a:tabLst>
            </a:pPr>
            <a:r>
              <a:rPr lang="en-AU" sz="1600" i="0" dirty="0"/>
              <a:t>Produces complex proprietary UKC calculations integral to the Voyage and Transit </a:t>
            </a:r>
            <a:r>
              <a:rPr lang="en-AU" sz="1600" i="0" dirty="0" smtClean="0"/>
              <a:t>Plans.</a:t>
            </a:r>
          </a:p>
          <a:p>
            <a:pPr marL="655638" indent="-381000" defTabSz="323850">
              <a:spcAft>
                <a:spcPct val="50000"/>
              </a:spcAft>
              <a:buClr>
                <a:srgbClr val="4CB4C9"/>
              </a:buClr>
              <a:buFont typeface="Arial" pitchFamily="34" charset="0"/>
              <a:buChar char="•"/>
              <a:tabLst>
                <a:tab pos="895350" algn="l"/>
              </a:tabLst>
            </a:pPr>
            <a:r>
              <a:rPr lang="en-AU" sz="1600" dirty="0" smtClean="0"/>
              <a:t>Accounts for squat, heel and environmental influences based on vessel’s speed profile and hull design (block coefficient etc.).</a:t>
            </a:r>
            <a:endParaRPr lang="en-AU" sz="1600" i="0" dirty="0"/>
          </a:p>
          <a:p>
            <a:pPr marL="655638" indent="-381000" defTabSz="323850">
              <a:spcAft>
                <a:spcPct val="50000"/>
              </a:spcAft>
              <a:buClr>
                <a:srgbClr val="4CB4C9"/>
              </a:buClr>
              <a:buFont typeface="Arial" pitchFamily="34" charset="0"/>
              <a:buChar char="•"/>
              <a:tabLst>
                <a:tab pos="895350" algn="l"/>
              </a:tabLst>
            </a:pPr>
            <a:r>
              <a:rPr lang="en-AU" sz="1600" i="0" dirty="0" smtClean="0"/>
              <a:t>Is </a:t>
            </a:r>
            <a:r>
              <a:rPr lang="en-AU" sz="1600" b="1" i="0" dirty="0"/>
              <a:t>highly configurable</a:t>
            </a:r>
            <a:r>
              <a:rPr lang="en-AU" sz="1600" i="0" dirty="0"/>
              <a:t> with </a:t>
            </a:r>
            <a:r>
              <a:rPr lang="en-AU" sz="1600" i="0" dirty="0" smtClean="0"/>
              <a:t>various </a:t>
            </a:r>
            <a:r>
              <a:rPr lang="en-AU" sz="1600" i="0" dirty="0"/>
              <a:t>user and system settings able to be </a:t>
            </a:r>
            <a:r>
              <a:rPr lang="en-AU" sz="1600" i="0" dirty="0" smtClean="0"/>
              <a:t>adjusted </a:t>
            </a:r>
            <a:r>
              <a:rPr lang="en-AU" sz="1600" i="0" dirty="0"/>
              <a:t>if required</a:t>
            </a:r>
            <a:r>
              <a:rPr lang="en-AU" sz="1600" i="0" dirty="0" smtClean="0"/>
              <a:t>.</a:t>
            </a:r>
          </a:p>
          <a:p>
            <a:pPr marL="655638" indent="-381000" defTabSz="323850">
              <a:spcAft>
                <a:spcPct val="50000"/>
              </a:spcAft>
              <a:buClr>
                <a:srgbClr val="4CB4C9"/>
              </a:buClr>
              <a:buFont typeface="Arial" pitchFamily="34" charset="0"/>
              <a:buChar char="•"/>
              <a:tabLst>
                <a:tab pos="895350" algn="l"/>
              </a:tabLst>
            </a:pPr>
            <a:r>
              <a:rPr lang="en-AU" sz="1600" dirty="0" smtClean="0"/>
              <a:t>Accurate hydrographic survey data underpins the entire system.</a:t>
            </a:r>
            <a:endParaRPr lang="en-AU" sz="1600" i="0" dirty="0"/>
          </a:p>
          <a:p>
            <a:pPr marL="1570038" lvl="2" indent="-381000" defTabSz="323850">
              <a:spcAft>
                <a:spcPct val="50000"/>
              </a:spcAft>
              <a:buClr>
                <a:srgbClr val="4CB4C9"/>
              </a:buClr>
              <a:buFont typeface="Wingdings" pitchFamily="2" charset="2"/>
              <a:buChar char="Ø"/>
              <a:tabLst>
                <a:tab pos="895350" algn="l"/>
              </a:tabLst>
            </a:pPr>
            <a:endParaRPr lang="en-AU" sz="1800" i="0" dirty="0"/>
          </a:p>
          <a:p>
            <a:pPr marL="1009650" lvl="1" indent="-381000" defTabSz="323850">
              <a:spcAft>
                <a:spcPct val="50000"/>
              </a:spcAft>
              <a:buClr>
                <a:srgbClr val="4CB4C9"/>
              </a:buClr>
              <a:buFont typeface="Arial" charset="0"/>
              <a:buChar char="►"/>
              <a:tabLst>
                <a:tab pos="895350" algn="l"/>
              </a:tabLst>
            </a:pPr>
            <a:endParaRPr lang="en-AU" sz="1800" i="0" dirty="0"/>
          </a:p>
        </p:txBody>
      </p:sp>
      <p:sp>
        <p:nvSpPr>
          <p:cNvPr id="6" name="Title 5"/>
          <p:cNvSpPr>
            <a:spLocks noGrp="1"/>
          </p:cNvSpPr>
          <p:nvPr>
            <p:ph type="ctrTitle"/>
          </p:nvPr>
        </p:nvSpPr>
        <p:spPr>
          <a:xfrm>
            <a:off x="2411760" y="123478"/>
            <a:ext cx="5360640" cy="576064"/>
          </a:xfrm>
        </p:spPr>
        <p:txBody>
          <a:bodyPr>
            <a:normAutofit/>
          </a:bodyPr>
          <a:lstStyle/>
          <a:p>
            <a:r>
              <a:rPr lang="en-AU" sz="2900" dirty="0" smtClean="0"/>
              <a:t>System Overview - Summary</a:t>
            </a:r>
            <a:endParaRPr lang="en-AU" sz="2900" dirty="0"/>
          </a:p>
        </p:txBody>
      </p:sp>
    </p:spTree>
    <p:extLst>
      <p:ext uri="{BB962C8B-B14F-4D97-AF65-F5344CB8AC3E}">
        <p14:creationId xmlns:p14="http://schemas.microsoft.com/office/powerpoint/2010/main" val="3875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1381">
                                            <p:txEl>
                                              <p:pRg st="1" end="1"/>
                                            </p:txEl>
                                          </p:spTgt>
                                        </p:tgtEl>
                                        <p:attrNameLst>
                                          <p:attrName>style.visibility</p:attrName>
                                        </p:attrNameLst>
                                      </p:cBhvr>
                                      <p:to>
                                        <p:strVal val="visible"/>
                                      </p:to>
                                    </p:set>
                                    <p:animEffect transition="in" filter="fade">
                                      <p:cBhvr>
                                        <p:cTn id="7" dur="1000"/>
                                        <p:tgtEl>
                                          <p:spTgt spid="101381">
                                            <p:txEl>
                                              <p:pRg st="1" end="1"/>
                                            </p:txEl>
                                          </p:spTgt>
                                        </p:tgtEl>
                                      </p:cBhvr>
                                    </p:animEffect>
                                    <p:anim calcmode="lin" valueType="num">
                                      <p:cBhvr>
                                        <p:cTn id="8" dur="1000" fill="hold"/>
                                        <p:tgtEl>
                                          <p:spTgt spid="10138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138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1381">
                                            <p:txEl>
                                              <p:pRg st="2" end="2"/>
                                            </p:txEl>
                                          </p:spTgt>
                                        </p:tgtEl>
                                        <p:attrNameLst>
                                          <p:attrName>style.visibility</p:attrName>
                                        </p:attrNameLst>
                                      </p:cBhvr>
                                      <p:to>
                                        <p:strVal val="visible"/>
                                      </p:to>
                                    </p:set>
                                    <p:animEffect transition="in" filter="fade">
                                      <p:cBhvr>
                                        <p:cTn id="14" dur="1000"/>
                                        <p:tgtEl>
                                          <p:spTgt spid="101381">
                                            <p:txEl>
                                              <p:pRg st="2" end="2"/>
                                            </p:txEl>
                                          </p:spTgt>
                                        </p:tgtEl>
                                      </p:cBhvr>
                                    </p:animEffect>
                                    <p:anim calcmode="lin" valueType="num">
                                      <p:cBhvr>
                                        <p:cTn id="15" dur="1000" fill="hold"/>
                                        <p:tgtEl>
                                          <p:spTgt spid="10138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138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1381">
                                            <p:txEl>
                                              <p:pRg st="3" end="3"/>
                                            </p:txEl>
                                          </p:spTgt>
                                        </p:tgtEl>
                                        <p:attrNameLst>
                                          <p:attrName>style.visibility</p:attrName>
                                        </p:attrNameLst>
                                      </p:cBhvr>
                                      <p:to>
                                        <p:strVal val="visible"/>
                                      </p:to>
                                    </p:set>
                                    <p:animEffect transition="in" filter="fade">
                                      <p:cBhvr>
                                        <p:cTn id="21" dur="1000"/>
                                        <p:tgtEl>
                                          <p:spTgt spid="101381">
                                            <p:txEl>
                                              <p:pRg st="3" end="3"/>
                                            </p:txEl>
                                          </p:spTgt>
                                        </p:tgtEl>
                                      </p:cBhvr>
                                    </p:animEffect>
                                    <p:anim calcmode="lin" valueType="num">
                                      <p:cBhvr>
                                        <p:cTn id="22" dur="1000" fill="hold"/>
                                        <p:tgtEl>
                                          <p:spTgt spid="10138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138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1381">
                                            <p:txEl>
                                              <p:pRg st="4" end="4"/>
                                            </p:txEl>
                                          </p:spTgt>
                                        </p:tgtEl>
                                        <p:attrNameLst>
                                          <p:attrName>style.visibility</p:attrName>
                                        </p:attrNameLst>
                                      </p:cBhvr>
                                      <p:to>
                                        <p:strVal val="visible"/>
                                      </p:to>
                                    </p:set>
                                    <p:animEffect transition="in" filter="fade">
                                      <p:cBhvr>
                                        <p:cTn id="28" dur="1000"/>
                                        <p:tgtEl>
                                          <p:spTgt spid="101381">
                                            <p:txEl>
                                              <p:pRg st="4" end="4"/>
                                            </p:txEl>
                                          </p:spTgt>
                                        </p:tgtEl>
                                      </p:cBhvr>
                                    </p:animEffect>
                                    <p:anim calcmode="lin" valueType="num">
                                      <p:cBhvr>
                                        <p:cTn id="29" dur="1000" fill="hold"/>
                                        <p:tgtEl>
                                          <p:spTgt spid="10138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138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1381">
                                            <p:txEl>
                                              <p:pRg st="5" end="5"/>
                                            </p:txEl>
                                          </p:spTgt>
                                        </p:tgtEl>
                                        <p:attrNameLst>
                                          <p:attrName>style.visibility</p:attrName>
                                        </p:attrNameLst>
                                      </p:cBhvr>
                                      <p:to>
                                        <p:strVal val="visible"/>
                                      </p:to>
                                    </p:set>
                                    <p:animEffect transition="in" filter="fade">
                                      <p:cBhvr>
                                        <p:cTn id="35" dur="1000"/>
                                        <p:tgtEl>
                                          <p:spTgt spid="101381">
                                            <p:txEl>
                                              <p:pRg st="5" end="5"/>
                                            </p:txEl>
                                          </p:spTgt>
                                        </p:tgtEl>
                                      </p:cBhvr>
                                    </p:animEffect>
                                    <p:anim calcmode="lin" valueType="num">
                                      <p:cBhvr>
                                        <p:cTn id="36" dur="1000" fill="hold"/>
                                        <p:tgtEl>
                                          <p:spTgt spid="10138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138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1381">
                                            <p:txEl>
                                              <p:pRg st="6" end="6"/>
                                            </p:txEl>
                                          </p:spTgt>
                                        </p:tgtEl>
                                        <p:attrNameLst>
                                          <p:attrName>style.visibility</p:attrName>
                                        </p:attrNameLst>
                                      </p:cBhvr>
                                      <p:to>
                                        <p:strVal val="visible"/>
                                      </p:to>
                                    </p:set>
                                    <p:animEffect transition="in" filter="fade">
                                      <p:cBhvr>
                                        <p:cTn id="42" dur="1000"/>
                                        <p:tgtEl>
                                          <p:spTgt spid="101381">
                                            <p:txEl>
                                              <p:pRg st="6" end="6"/>
                                            </p:txEl>
                                          </p:spTgt>
                                        </p:tgtEl>
                                      </p:cBhvr>
                                    </p:animEffect>
                                    <p:anim calcmode="lin" valueType="num">
                                      <p:cBhvr>
                                        <p:cTn id="43" dur="1000" fill="hold"/>
                                        <p:tgtEl>
                                          <p:spTgt spid="10138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0138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normAutofit fontScale="90000"/>
          </a:bodyPr>
          <a:lstStyle/>
          <a:p>
            <a:pPr algn="ctr"/>
            <a:r>
              <a:rPr lang="en-AU" dirty="0" smtClean="0"/>
              <a:t>Thank You</a:t>
            </a:r>
            <a:endParaRPr lang="en-AU" dirty="0"/>
          </a:p>
        </p:txBody>
      </p:sp>
      <p:pic>
        <p:nvPicPr>
          <p:cNvPr id="5" name="Content Placeholder 3" descr="Description: http://www.safehavenmarine.com/pilot_boat_554.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3838" y="1131590"/>
            <a:ext cx="5192258" cy="305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509710" y="1059582"/>
            <a:ext cx="3275856" cy="3600986"/>
          </a:xfrm>
          <a:prstGeom prst="rect">
            <a:avLst/>
          </a:prstGeom>
          <a:noFill/>
        </p:spPr>
        <p:txBody>
          <a:bodyPr wrap="square" rtlCol="0">
            <a:spAutoFit/>
          </a:bodyPr>
          <a:lstStyle/>
          <a:p>
            <a:r>
              <a:rPr lang="en-AU" sz="1200" dirty="0" smtClean="0"/>
              <a:t>For further information on AMSA’s Coastal Pilotage arrangements, please contact:</a:t>
            </a:r>
          </a:p>
          <a:p>
            <a:endParaRPr lang="en-AU" sz="800" dirty="0" smtClean="0"/>
          </a:p>
          <a:p>
            <a:r>
              <a:rPr lang="en-AU" sz="1200" b="1" dirty="0" smtClean="0"/>
              <a:t>Conrad Adams</a:t>
            </a:r>
          </a:p>
          <a:p>
            <a:r>
              <a:rPr lang="en-AU" sz="1200" dirty="0" smtClean="0"/>
              <a:t>Principal Advisor – Coastal Pilotage</a:t>
            </a:r>
          </a:p>
          <a:p>
            <a:endParaRPr lang="en-AU" sz="800" dirty="0"/>
          </a:p>
          <a:p>
            <a:r>
              <a:rPr lang="en-AU" sz="1200" dirty="0" smtClean="0"/>
              <a:t>Email:</a:t>
            </a:r>
          </a:p>
          <a:p>
            <a:r>
              <a:rPr lang="en-AU" sz="1200" dirty="0" smtClean="0">
                <a:hlinkClick r:id="rId3"/>
              </a:rPr>
              <a:t>conrad.adams@amsa.gov.au</a:t>
            </a:r>
            <a:endParaRPr lang="en-AU" sz="1200" dirty="0" smtClean="0"/>
          </a:p>
          <a:p>
            <a:endParaRPr lang="en-AU" sz="800" dirty="0" smtClean="0"/>
          </a:p>
          <a:p>
            <a:r>
              <a:rPr lang="en-AU" sz="1200" dirty="0" err="1" smtClean="0"/>
              <a:t>Ph</a:t>
            </a:r>
            <a:r>
              <a:rPr lang="en-AU" sz="1200" dirty="0" smtClean="0"/>
              <a:t>: 07 3001 6806</a:t>
            </a:r>
          </a:p>
          <a:p>
            <a:endParaRPr lang="en-AU" sz="1200" dirty="0"/>
          </a:p>
          <a:p>
            <a:r>
              <a:rPr lang="en-AU" sz="1200" dirty="0" smtClean="0"/>
              <a:t>On AMSA’s UKCM System, please contact:</a:t>
            </a:r>
          </a:p>
          <a:p>
            <a:endParaRPr lang="en-AU" sz="800" dirty="0" smtClean="0"/>
          </a:p>
          <a:p>
            <a:r>
              <a:rPr lang="en-US" sz="1200" b="1" dirty="0"/>
              <a:t>Lindsay Perryman</a:t>
            </a:r>
          </a:p>
          <a:p>
            <a:r>
              <a:rPr lang="en-US" sz="1200" dirty="0" smtClean="0"/>
              <a:t>Advisor - Coastal </a:t>
            </a:r>
            <a:r>
              <a:rPr lang="en-US" sz="1200" dirty="0"/>
              <a:t>Pilotage (UKC)</a:t>
            </a:r>
          </a:p>
          <a:p>
            <a:endParaRPr lang="en-US" sz="800" dirty="0"/>
          </a:p>
          <a:p>
            <a:r>
              <a:rPr lang="en-US" sz="1200" dirty="0" smtClean="0"/>
              <a:t>Email</a:t>
            </a:r>
            <a:r>
              <a:rPr lang="en-US" sz="1200" dirty="0"/>
              <a:t>: </a:t>
            </a:r>
            <a:r>
              <a:rPr lang="en-US" sz="1200" dirty="0" smtClean="0">
                <a:hlinkClick r:id="rId4"/>
              </a:rPr>
              <a:t>lindsay.perryman@amsa.gov.au</a:t>
            </a:r>
            <a:endParaRPr lang="en-US" sz="1200" dirty="0" smtClean="0"/>
          </a:p>
          <a:p>
            <a:endParaRPr lang="en-US" sz="800" dirty="0"/>
          </a:p>
          <a:p>
            <a:r>
              <a:rPr lang="en-US" sz="1200" dirty="0" smtClean="0"/>
              <a:t>Phone: </a:t>
            </a:r>
            <a:r>
              <a:rPr lang="en-US" sz="1200" dirty="0"/>
              <a:t>07 3001 6831</a:t>
            </a:r>
          </a:p>
          <a:p>
            <a:endParaRPr lang="en-AU" sz="1200" dirty="0"/>
          </a:p>
          <a:p>
            <a:endParaRPr lang="en-AU" sz="1200" dirty="0"/>
          </a:p>
        </p:txBody>
      </p:sp>
    </p:spTree>
    <p:extLst>
      <p:ext uri="{BB962C8B-B14F-4D97-AF65-F5344CB8AC3E}">
        <p14:creationId xmlns:p14="http://schemas.microsoft.com/office/powerpoint/2010/main" val="2474863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img_small"/>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4405" y="1059582"/>
            <a:ext cx="5785787" cy="39777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2411760" y="123478"/>
            <a:ext cx="5400600" cy="576064"/>
          </a:xfrm>
        </p:spPr>
        <p:txBody>
          <a:bodyPr>
            <a:noAutofit/>
          </a:bodyPr>
          <a:lstStyle/>
          <a:p>
            <a:r>
              <a:rPr lang="en-AU" sz="2900" dirty="0" smtClean="0"/>
              <a:t>Monitoring Area Approaches</a:t>
            </a:r>
            <a:endParaRPr lang="en-AU" sz="2900" dirty="0"/>
          </a:p>
        </p:txBody>
      </p:sp>
      <p:sp>
        <p:nvSpPr>
          <p:cNvPr id="2" name="Right Arrow 1"/>
          <p:cNvSpPr/>
          <p:nvPr/>
        </p:nvSpPr>
        <p:spPr>
          <a:xfrm>
            <a:off x="1187624" y="3291830"/>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9" name="Right Arrow 8"/>
          <p:cNvSpPr/>
          <p:nvPr/>
        </p:nvSpPr>
        <p:spPr>
          <a:xfrm rot="13440000">
            <a:off x="5760040" y="3742787"/>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8" name="Right Arrow 7"/>
          <p:cNvSpPr/>
          <p:nvPr/>
        </p:nvSpPr>
        <p:spPr>
          <a:xfrm rot="9540000">
            <a:off x="5214724" y="2444527"/>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3" name="TextBox 2"/>
          <p:cNvSpPr txBox="1"/>
          <p:nvPr/>
        </p:nvSpPr>
        <p:spPr>
          <a:xfrm>
            <a:off x="6369908" y="2643758"/>
            <a:ext cx="2522571" cy="1077218"/>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north-east (via </a:t>
            </a:r>
            <a:r>
              <a:rPr lang="en-AU" sz="1600" dirty="0">
                <a:solidFill>
                  <a:srgbClr val="000000"/>
                </a:solidFill>
              </a:rPr>
              <a:t>Dalrymple Island </a:t>
            </a:r>
            <a:r>
              <a:rPr lang="en-AU" sz="1600" dirty="0" smtClean="0">
                <a:solidFill>
                  <a:srgbClr val="000000"/>
                </a:solidFill>
              </a:rPr>
              <a:t>-Great North East Channel - GNEC)</a:t>
            </a:r>
            <a:endParaRPr lang="en-AU" sz="1600" dirty="0">
              <a:solidFill>
                <a:srgbClr val="000000"/>
              </a:solidFill>
            </a:endParaRPr>
          </a:p>
        </p:txBody>
      </p:sp>
      <p:sp>
        <p:nvSpPr>
          <p:cNvPr id="5" name="TextBox 4"/>
          <p:cNvSpPr txBox="1"/>
          <p:nvPr/>
        </p:nvSpPr>
        <p:spPr>
          <a:xfrm>
            <a:off x="6372199" y="3828985"/>
            <a:ext cx="2520279" cy="830997"/>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a:t>
            </a:r>
            <a:r>
              <a:rPr lang="en-AU" sz="1600" dirty="0">
                <a:solidFill>
                  <a:srgbClr val="000000"/>
                </a:solidFill>
              </a:rPr>
              <a:t>south </a:t>
            </a:r>
            <a:r>
              <a:rPr lang="en-AU" sz="1600" dirty="0" smtClean="0">
                <a:solidFill>
                  <a:srgbClr val="000000"/>
                </a:solidFill>
              </a:rPr>
              <a:t>(via </a:t>
            </a:r>
            <a:r>
              <a:rPr lang="en-AU" sz="1600" dirty="0">
                <a:solidFill>
                  <a:srgbClr val="000000"/>
                </a:solidFill>
              </a:rPr>
              <a:t>the </a:t>
            </a:r>
            <a:r>
              <a:rPr lang="en-AU" sz="1600" dirty="0" smtClean="0">
                <a:solidFill>
                  <a:srgbClr val="000000"/>
                </a:solidFill>
              </a:rPr>
              <a:t>Inner Route </a:t>
            </a:r>
            <a:r>
              <a:rPr lang="en-AU" sz="1600" dirty="0">
                <a:solidFill>
                  <a:srgbClr val="000000"/>
                </a:solidFill>
              </a:rPr>
              <a:t>of the Great Barrier </a:t>
            </a:r>
            <a:r>
              <a:rPr lang="en-AU" sz="1600" dirty="0" smtClean="0">
                <a:solidFill>
                  <a:srgbClr val="000000"/>
                </a:solidFill>
              </a:rPr>
              <a:t>Reef)</a:t>
            </a:r>
            <a:endParaRPr lang="en-AU" sz="1600" dirty="0">
              <a:solidFill>
                <a:srgbClr val="000000"/>
              </a:solidFill>
            </a:endParaRPr>
          </a:p>
        </p:txBody>
      </p:sp>
      <p:sp>
        <p:nvSpPr>
          <p:cNvPr id="7" name="Rectangle 6"/>
          <p:cNvSpPr/>
          <p:nvPr/>
        </p:nvSpPr>
        <p:spPr>
          <a:xfrm>
            <a:off x="6372200" y="1059582"/>
            <a:ext cx="2448272" cy="830997"/>
          </a:xfrm>
          <a:prstGeom prst="rect">
            <a:avLst/>
          </a:prstGeom>
        </p:spPr>
        <p:txBody>
          <a:bodyPr wrap="square">
            <a:spAutoFit/>
          </a:bodyPr>
          <a:lstStyle/>
          <a:p>
            <a:r>
              <a:rPr lang="en-AU" sz="1600" dirty="0" smtClean="0">
                <a:solidFill>
                  <a:srgbClr val="000000"/>
                </a:solidFill>
              </a:rPr>
              <a:t>The UKCM System monitoring area can be approached from:</a:t>
            </a:r>
            <a:endParaRPr lang="en-AU" sz="1600" dirty="0">
              <a:solidFill>
                <a:srgbClr val="000000"/>
              </a:solidFill>
            </a:endParaRPr>
          </a:p>
        </p:txBody>
      </p:sp>
      <p:sp>
        <p:nvSpPr>
          <p:cNvPr id="10" name="TextBox 9"/>
          <p:cNvSpPr txBox="1"/>
          <p:nvPr/>
        </p:nvSpPr>
        <p:spPr>
          <a:xfrm>
            <a:off x="6407046" y="1932716"/>
            <a:ext cx="2413426" cy="584775"/>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a:t>
            </a:r>
            <a:r>
              <a:rPr lang="en-AU" sz="1600" dirty="0">
                <a:solidFill>
                  <a:srgbClr val="000000"/>
                </a:solidFill>
              </a:rPr>
              <a:t>west </a:t>
            </a:r>
            <a:r>
              <a:rPr lang="en-AU" sz="1600" dirty="0" smtClean="0">
                <a:solidFill>
                  <a:srgbClr val="000000"/>
                </a:solidFill>
              </a:rPr>
              <a:t>(via </a:t>
            </a:r>
            <a:r>
              <a:rPr lang="en-AU" sz="1600" dirty="0">
                <a:solidFill>
                  <a:srgbClr val="000000"/>
                </a:solidFill>
              </a:rPr>
              <a:t>Booby </a:t>
            </a:r>
            <a:r>
              <a:rPr lang="en-AU" sz="1600" dirty="0" smtClean="0">
                <a:solidFill>
                  <a:srgbClr val="000000"/>
                </a:solidFill>
              </a:rPr>
              <a:t>Island)</a:t>
            </a:r>
            <a:endParaRPr lang="en-AU" sz="1600" dirty="0">
              <a:solidFill>
                <a:srgbClr val="000000"/>
              </a:solidFill>
            </a:endParaRPr>
          </a:p>
        </p:txBody>
      </p:sp>
    </p:spTree>
    <p:extLst>
      <p:ext uri="{BB962C8B-B14F-4D97-AF65-F5344CB8AC3E}">
        <p14:creationId xmlns:p14="http://schemas.microsoft.com/office/powerpoint/2010/main" val="365658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 presetClass="entr" presetSubtype="8" fill="hold" grpId="0" nodeType="withEffect">
                                  <p:stCondLst>
                                    <p:cond delay="9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par>
                                <p:cTn id="17" presetID="2" presetClass="entr" presetSubtype="3" fill="hold" grpId="0" nodeType="withEffect">
                                  <p:stCondLst>
                                    <p:cond delay="9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2000"/>
                                        <p:tgtEl>
                                          <p:spTgt spid="5"/>
                                        </p:tgtEl>
                                      </p:cBhvr>
                                    </p:animEffect>
                                  </p:childTnLst>
                                </p:cTn>
                              </p:par>
                              <p:par>
                                <p:cTn id="26" presetID="2" presetClass="entr" presetSubtype="6" fill="hold" grpId="0" nodeType="withEffect">
                                  <p:stCondLst>
                                    <p:cond delay="9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1+#ppt_w/2"/>
                                          </p:val>
                                        </p:tav>
                                        <p:tav tm="100000">
                                          <p:val>
                                            <p:strVal val="#ppt_x"/>
                                          </p:val>
                                        </p:tav>
                                      </p:tavLst>
                                    </p:anim>
                                    <p:anim calcmode="lin" valueType="num">
                                      <p:cBhvr additive="base">
                                        <p:cTn id="29"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8" grpId="0" animBg="1"/>
      <p:bldP spid="3" grpId="0"/>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a:blip r:embed="rId2"/>
          <a:stretch>
            <a:fillRect/>
          </a:stretch>
        </p:blipFill>
        <p:spPr>
          <a:xfrm>
            <a:off x="457200" y="1454771"/>
            <a:ext cx="8229600" cy="2884832"/>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sp>
        <p:nvSpPr>
          <p:cNvPr id="6" name="Title 3"/>
          <p:cNvSpPr txBox="1">
            <a:spLocks/>
          </p:cNvSpPr>
          <p:nvPr/>
        </p:nvSpPr>
        <p:spPr>
          <a:xfrm>
            <a:off x="2627784" y="123478"/>
            <a:ext cx="5472608" cy="55125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solidFill>
                  <a:srgbClr val="FFFFFF"/>
                </a:solidFill>
              </a:rPr>
              <a:t>UKCM System - UKC Corridor</a:t>
            </a:r>
            <a:r>
              <a:rPr lang="en-AU" sz="2000" kern="0" dirty="0" smtClean="0">
                <a:solidFill>
                  <a:srgbClr val="FFFFFF"/>
                </a:solidFill>
              </a:rPr>
              <a:t/>
            </a:r>
            <a:br>
              <a:rPr lang="en-AU" sz="2000" kern="0" dirty="0" smtClean="0">
                <a:solidFill>
                  <a:srgbClr val="FFFFFF"/>
                </a:solidFill>
              </a:rPr>
            </a:br>
            <a:endParaRPr lang="en-AU" sz="2000" kern="0" dirty="0">
              <a:solidFill>
                <a:srgbClr val="FFFFFF"/>
              </a:solidFill>
            </a:endParaRPr>
          </a:p>
        </p:txBody>
      </p:sp>
      <p:sp>
        <p:nvSpPr>
          <p:cNvPr id="11" name="Text Box 3"/>
          <p:cNvSpPr txBox="1"/>
          <p:nvPr/>
        </p:nvSpPr>
        <p:spPr>
          <a:xfrm>
            <a:off x="755576" y="2931790"/>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err="1">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Varzin</a:t>
            </a:r>
            <a:r>
              <a:rPr lang="en-AU" sz="1200" b="1"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 Passage</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4" name="Text Box 3"/>
          <p:cNvSpPr txBox="1"/>
          <p:nvPr/>
        </p:nvSpPr>
        <p:spPr>
          <a:xfrm>
            <a:off x="827584" y="3579862"/>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err="1"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GannetPassage</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grpSp>
        <p:nvGrpSpPr>
          <p:cNvPr id="3" name="Group 2"/>
          <p:cNvGrpSpPr/>
          <p:nvPr/>
        </p:nvGrpSpPr>
        <p:grpSpPr>
          <a:xfrm>
            <a:off x="4392114" y="2603206"/>
            <a:ext cx="1821993" cy="580611"/>
            <a:chOff x="4371220" y="2481347"/>
            <a:chExt cx="1771273" cy="580611"/>
          </a:xfrm>
        </p:grpSpPr>
        <p:sp>
          <p:nvSpPr>
            <p:cNvPr id="15" name="Text Box 3"/>
            <p:cNvSpPr txBox="1"/>
            <p:nvPr/>
          </p:nvSpPr>
          <p:spPr>
            <a:xfrm rot="19473403">
              <a:off x="4371220" y="2773926"/>
              <a:ext cx="1196383" cy="288032"/>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Prince of Wales</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6" name="Text Box 3"/>
            <p:cNvSpPr txBox="1"/>
            <p:nvPr/>
          </p:nvSpPr>
          <p:spPr>
            <a:xfrm>
              <a:off x="5350406" y="2481347"/>
              <a:ext cx="792087" cy="288032"/>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Channel</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grpSp>
      <p:sp>
        <p:nvSpPr>
          <p:cNvPr id="10" name="Text Box 3"/>
          <p:cNvSpPr txBox="1"/>
          <p:nvPr/>
        </p:nvSpPr>
        <p:spPr>
          <a:xfrm>
            <a:off x="6948264" y="2499742"/>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Herald Patches</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2" name="Text Box 3"/>
          <p:cNvSpPr txBox="1"/>
          <p:nvPr/>
        </p:nvSpPr>
        <p:spPr>
          <a:xfrm>
            <a:off x="7164288" y="1995686"/>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Marina Rock</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4" name="TextBox 3"/>
          <p:cNvSpPr txBox="1"/>
          <p:nvPr/>
        </p:nvSpPr>
        <p:spPr>
          <a:xfrm>
            <a:off x="1835696" y="4350469"/>
            <a:ext cx="6004417" cy="338554"/>
          </a:xfrm>
          <a:prstGeom prst="rect">
            <a:avLst/>
          </a:prstGeom>
          <a:noFill/>
        </p:spPr>
        <p:txBody>
          <a:bodyPr wrap="square" rtlCol="0">
            <a:spAutoFit/>
          </a:bodyPr>
          <a:lstStyle/>
          <a:p>
            <a:pPr algn="ctr"/>
            <a:r>
              <a:rPr lang="en-AU" sz="1600" dirty="0" smtClean="0"/>
              <a:t>(Magenta dotted line (</a:t>
            </a:r>
            <a:r>
              <a:rPr lang="en-AU" sz="1600" dirty="0" smtClean="0">
                <a:solidFill>
                  <a:srgbClr val="CC0099"/>
                </a:solidFill>
              </a:rPr>
              <a:t>----</a:t>
            </a:r>
            <a:r>
              <a:rPr lang="en-AU" sz="1600" dirty="0" smtClean="0"/>
              <a:t>) indicates the UKCM system corridor)</a:t>
            </a:r>
            <a:endParaRPr lang="en-AU" sz="1600" dirty="0"/>
          </a:p>
        </p:txBody>
      </p:sp>
    </p:spTree>
    <p:extLst>
      <p:ext uri="{BB962C8B-B14F-4D97-AF65-F5344CB8AC3E}">
        <p14:creationId xmlns:p14="http://schemas.microsoft.com/office/powerpoint/2010/main" val="41285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4150206" y="123478"/>
            <a:ext cx="4320480" cy="648072"/>
          </a:xfrm>
        </p:spPr>
        <p:txBody>
          <a:bodyPr/>
          <a:lstStyle/>
          <a:p>
            <a:r>
              <a:rPr lang="en-AU" sz="2900" dirty="0"/>
              <a:t>Why a UKCM System</a:t>
            </a:r>
            <a:r>
              <a:rPr lang="en-AU" sz="2900" dirty="0" smtClean="0"/>
              <a:t>? </a:t>
            </a:r>
            <a:endParaRPr lang="en-AU" sz="2900" dirty="0"/>
          </a:p>
        </p:txBody>
      </p:sp>
      <p:sp>
        <p:nvSpPr>
          <p:cNvPr id="8" name="Rectangle 3"/>
          <p:cNvSpPr>
            <a:spLocks noGrp="1" noChangeArrowheads="1"/>
          </p:cNvSpPr>
          <p:nvPr>
            <p:ph idx="1"/>
          </p:nvPr>
        </p:nvSpPr>
        <p:spPr>
          <a:xfrm>
            <a:off x="467544" y="1347614"/>
            <a:ext cx="2880320" cy="3168352"/>
          </a:xfrm>
        </p:spPr>
        <p:txBody>
          <a:bodyPr/>
          <a:lstStyle/>
          <a:p>
            <a:pPr marL="463550" lvl="1">
              <a:spcAft>
                <a:spcPts val="1800"/>
              </a:spcAft>
              <a:buFont typeface="Arial" panose="020B0604020202020204" pitchFamily="34" charset="0"/>
              <a:buChar char="•"/>
            </a:pPr>
            <a:r>
              <a:rPr lang="en-AU" sz="1600" dirty="0" smtClean="0"/>
              <a:t>Torres Strait is a remote, </a:t>
            </a:r>
            <a:r>
              <a:rPr lang="en-AU" sz="1600" dirty="0"/>
              <a:t>environmentally sensitive </a:t>
            </a:r>
            <a:r>
              <a:rPr lang="en-AU" sz="1600" dirty="0" smtClean="0"/>
              <a:t>area. </a:t>
            </a:r>
          </a:p>
          <a:p>
            <a:pPr marL="463550" lvl="1">
              <a:spcAft>
                <a:spcPts val="1800"/>
              </a:spcAft>
              <a:buFont typeface="Arial" panose="020B0604020202020204" pitchFamily="34" charset="0"/>
              <a:buChar char="•"/>
            </a:pPr>
            <a:r>
              <a:rPr lang="en-AU" sz="1600" dirty="0" smtClean="0"/>
              <a:t>It was formally declared a ‘Particularly Sensitive Sea Area’ (PSSA) by the International Maritime Organisation (IMO) in 2005, via Resolution MEPC.133(53).</a:t>
            </a:r>
            <a:endParaRPr lang="en-AU" sz="1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44436" y="1275606"/>
            <a:ext cx="4732020" cy="2979420"/>
          </a:xfrm>
          <a:prstGeom prst="rect">
            <a:avLst/>
          </a:prstGeom>
        </p:spPr>
      </p:pic>
      <p:sp>
        <p:nvSpPr>
          <p:cNvPr id="2" name="TextBox 1"/>
          <p:cNvSpPr txBox="1"/>
          <p:nvPr/>
        </p:nvSpPr>
        <p:spPr>
          <a:xfrm>
            <a:off x="4788024" y="4371950"/>
            <a:ext cx="3240360" cy="430887"/>
          </a:xfrm>
          <a:prstGeom prst="rect">
            <a:avLst/>
          </a:prstGeom>
          <a:noFill/>
        </p:spPr>
        <p:txBody>
          <a:bodyPr wrap="square" rtlCol="0">
            <a:spAutoFit/>
          </a:bodyPr>
          <a:lstStyle/>
          <a:p>
            <a:pPr algn="ctr"/>
            <a:r>
              <a:rPr lang="en-AU" sz="1100" b="1" dirty="0" smtClean="0">
                <a:solidFill>
                  <a:srgbClr val="000000"/>
                </a:solidFill>
                <a:latin typeface="Calibri" panose="020F0502020204030204" pitchFamily="34" charset="0"/>
              </a:rPr>
              <a:t>Oceanic Grandeur Grounding  &amp; Subsequent Oil Spill in Torres Strait – O.G Rock (March 1970)</a:t>
            </a:r>
            <a:endParaRPr lang="en-AU" sz="11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09845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up)">
                                      <p:cBhvr>
                                        <p:cTn id="12" dur="1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4)">
                                      <p:cBhvr>
                                        <p:cTn id="17" dur="2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3635896" y="123478"/>
            <a:ext cx="4536504" cy="576064"/>
          </a:xfrm>
        </p:spPr>
        <p:txBody>
          <a:bodyPr/>
          <a:lstStyle/>
          <a:p>
            <a:r>
              <a:rPr lang="en-AU" sz="2900" dirty="0"/>
              <a:t>Why a UKCM System</a:t>
            </a:r>
            <a:r>
              <a:rPr lang="en-AU" sz="2900" dirty="0" smtClean="0"/>
              <a:t>?</a:t>
            </a:r>
            <a:endParaRPr lang="en-AU" sz="2900" dirty="0"/>
          </a:p>
        </p:txBody>
      </p:sp>
      <p:sp>
        <p:nvSpPr>
          <p:cNvPr id="8" name="Rectangle 3"/>
          <p:cNvSpPr>
            <a:spLocks noGrp="1" noChangeArrowheads="1"/>
          </p:cNvSpPr>
          <p:nvPr>
            <p:ph idx="1"/>
          </p:nvPr>
        </p:nvSpPr>
        <p:spPr>
          <a:xfrm>
            <a:off x="241176" y="1176304"/>
            <a:ext cx="2962672" cy="1944216"/>
          </a:xfrm>
        </p:spPr>
        <p:txBody>
          <a:bodyPr/>
          <a:lstStyle/>
          <a:p>
            <a:pPr marL="463550" lvl="1">
              <a:spcAft>
                <a:spcPts val="1800"/>
              </a:spcAft>
              <a:buFont typeface="Arial" panose="020B0604020202020204" pitchFamily="34" charset="0"/>
              <a:buChar char="•"/>
            </a:pPr>
            <a:r>
              <a:rPr lang="en-AU" sz="1600" dirty="0" smtClean="0"/>
              <a:t>The numerous </a:t>
            </a:r>
            <a:r>
              <a:rPr lang="en-AU" sz="1600" dirty="0"/>
              <a:t>large ships </a:t>
            </a:r>
            <a:r>
              <a:rPr lang="en-AU" sz="1600" dirty="0" smtClean="0"/>
              <a:t>that transit </a:t>
            </a:r>
            <a:r>
              <a:rPr lang="en-AU" sz="1600" dirty="0"/>
              <a:t>Torres </a:t>
            </a:r>
            <a:r>
              <a:rPr lang="en-AU" sz="1600" dirty="0" smtClean="0"/>
              <a:t>Strait face many challenges </a:t>
            </a:r>
            <a:r>
              <a:rPr lang="en-AU" sz="1600" dirty="0"/>
              <a:t>to safe navigation due to the numerous </a:t>
            </a:r>
            <a:r>
              <a:rPr lang="en-AU" sz="1600" b="1" dirty="0"/>
              <a:t>reefs, shallow waters, complex tides </a:t>
            </a:r>
            <a:r>
              <a:rPr lang="en-AU" sz="1600" b="1" dirty="0" smtClean="0"/>
              <a:t>&amp; </a:t>
            </a:r>
            <a:r>
              <a:rPr lang="en-AU" sz="1600" b="1" dirty="0"/>
              <a:t>strong tidal </a:t>
            </a:r>
            <a:r>
              <a:rPr lang="en-AU" sz="1600" b="1" dirty="0" smtClean="0"/>
              <a:t>streams</a:t>
            </a:r>
            <a:r>
              <a:rPr lang="en-AU" sz="1600" dirty="0" smtClean="0"/>
              <a:t>.</a:t>
            </a:r>
            <a:endParaRPr lang="en-AU" sz="1600" dirty="0"/>
          </a:p>
        </p:txBody>
      </p:sp>
      <p:pic>
        <p:nvPicPr>
          <p:cNvPr id="4" name="Picture 5" descr="Validation Obs - 23Aug10 0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19873" y="1275606"/>
            <a:ext cx="4752528" cy="28674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51520" y="3493324"/>
            <a:ext cx="2952328" cy="1323439"/>
          </a:xfrm>
          <a:prstGeom prst="rect">
            <a:avLst/>
          </a:prstGeom>
          <a:noFill/>
        </p:spPr>
        <p:txBody>
          <a:bodyPr wrap="square" rtlCol="0">
            <a:spAutoFit/>
          </a:bodyPr>
          <a:lstStyle/>
          <a:p>
            <a:pPr marL="463550" lvl="1" indent="-285750">
              <a:spcAft>
                <a:spcPts val="1800"/>
              </a:spcAft>
              <a:buFont typeface="Arial" panose="020B0604020202020204" pitchFamily="34" charset="0"/>
              <a:buChar char="•"/>
            </a:pPr>
            <a:r>
              <a:rPr lang="en-AU" sz="1600" dirty="0">
                <a:solidFill>
                  <a:srgbClr val="000000"/>
                </a:solidFill>
              </a:rPr>
              <a:t>A UKCM system is a contemporary </a:t>
            </a:r>
            <a:r>
              <a:rPr lang="en-AU" sz="1600" i="1" dirty="0">
                <a:solidFill>
                  <a:srgbClr val="000000"/>
                </a:solidFill>
              </a:rPr>
              <a:t>Aid to Navigation</a:t>
            </a:r>
            <a:r>
              <a:rPr lang="en-AU" sz="1600" dirty="0">
                <a:solidFill>
                  <a:srgbClr val="000000"/>
                </a:solidFill>
              </a:rPr>
              <a:t> (</a:t>
            </a:r>
            <a:r>
              <a:rPr lang="en-AU" sz="1600" dirty="0" err="1">
                <a:solidFill>
                  <a:srgbClr val="000000"/>
                </a:solidFill>
              </a:rPr>
              <a:t>AtoN</a:t>
            </a:r>
            <a:r>
              <a:rPr lang="en-AU" sz="1600" dirty="0">
                <a:solidFill>
                  <a:srgbClr val="000000"/>
                </a:solidFill>
              </a:rPr>
              <a:t>) which enhances navigational safety.</a:t>
            </a:r>
          </a:p>
        </p:txBody>
      </p:sp>
      <p:pic>
        <p:nvPicPr>
          <p:cNvPr id="6" name="Picture 6" descr="Hammond R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651870"/>
            <a:ext cx="3673475" cy="117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1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childTnLst>
                          </p:cTn>
                        </p:par>
                        <p:par>
                          <p:cTn id="8" fill="hold">
                            <p:stCondLst>
                              <p:cond delay="1000"/>
                            </p:stCondLst>
                            <p:childTnLst>
                              <p:par>
                                <p:cTn id="9" presetID="21"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4)">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1000"/>
                                        <p:tgtEl>
                                          <p:spTgt spid="2"/>
                                        </p:tgtEl>
                                      </p:cBhvr>
                                    </p:animEffect>
                                  </p:childTnLst>
                                </p:cTn>
                              </p:par>
                              <p:par>
                                <p:cTn id="17" presetID="21"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2411760" y="123478"/>
            <a:ext cx="4176464" cy="576064"/>
          </a:xfrm>
        </p:spPr>
        <p:txBody>
          <a:bodyPr/>
          <a:lstStyle/>
          <a:p>
            <a:r>
              <a:rPr lang="en-AU" sz="2900" dirty="0" smtClean="0"/>
              <a:t>Why a UKCM System? </a:t>
            </a:r>
            <a:endParaRPr lang="en-AU" sz="2900" dirty="0"/>
          </a:p>
        </p:txBody>
      </p:sp>
      <p:sp>
        <p:nvSpPr>
          <p:cNvPr id="7" name="Rectangle 3"/>
          <p:cNvSpPr>
            <a:spLocks noGrp="1" noChangeArrowheads="1"/>
          </p:cNvSpPr>
          <p:nvPr>
            <p:ph idx="1"/>
          </p:nvPr>
        </p:nvSpPr>
        <p:spPr>
          <a:xfrm>
            <a:off x="539552" y="1265510"/>
            <a:ext cx="8075240" cy="3394472"/>
          </a:xfrm>
          <a:noFill/>
          <a:ln/>
        </p:spPr>
        <p:txBody>
          <a:bodyPr/>
          <a:lstStyle/>
          <a:p>
            <a:pPr marL="0" indent="0">
              <a:buNone/>
            </a:pPr>
            <a:r>
              <a:rPr lang="en-AU" sz="1600" dirty="0" smtClean="0"/>
              <a:t>To deliver </a:t>
            </a:r>
            <a:r>
              <a:rPr lang="en-AU" sz="1600" b="1" dirty="0"/>
              <a:t>enhanced safety </a:t>
            </a:r>
            <a:r>
              <a:rPr lang="en-AU" sz="1600" b="1" dirty="0" smtClean="0"/>
              <a:t>of </a:t>
            </a:r>
            <a:r>
              <a:rPr lang="en-AU" sz="1600" b="1" dirty="0"/>
              <a:t>navigation</a:t>
            </a:r>
            <a:r>
              <a:rPr lang="en-AU" sz="1600" dirty="0"/>
              <a:t> by</a:t>
            </a:r>
            <a:r>
              <a:rPr lang="en-AU" sz="1600" dirty="0" smtClean="0"/>
              <a:t>:</a:t>
            </a:r>
          </a:p>
          <a:p>
            <a:pPr marL="0" indent="0">
              <a:buNone/>
            </a:pPr>
            <a:endParaRPr lang="en-AU" sz="1000" dirty="0"/>
          </a:p>
          <a:p>
            <a:pPr lvl="1"/>
            <a:r>
              <a:rPr lang="en-AU" sz="1600" b="1" dirty="0"/>
              <a:t>establishing mandatory arrangements </a:t>
            </a:r>
            <a:r>
              <a:rPr lang="en-AU" sz="1600" dirty="0"/>
              <a:t>for the transits of vessels </a:t>
            </a:r>
            <a:r>
              <a:rPr lang="en-AU" sz="1600" dirty="0" smtClean="0"/>
              <a:t>8m </a:t>
            </a:r>
            <a:r>
              <a:rPr lang="en-AU" sz="1600" dirty="0"/>
              <a:t>draught or greater (since 1 July 2014 per MO54 (2014</a:t>
            </a:r>
            <a:r>
              <a:rPr lang="en-AU" sz="1600" dirty="0" smtClean="0"/>
              <a:t>));</a:t>
            </a:r>
            <a:endParaRPr lang="en-AU" sz="1600" dirty="0"/>
          </a:p>
          <a:p>
            <a:pPr lvl="1">
              <a:spcBef>
                <a:spcPts val="1200"/>
              </a:spcBef>
            </a:pPr>
            <a:r>
              <a:rPr lang="en-AU" sz="1600" b="1" dirty="0" smtClean="0"/>
              <a:t>validating </a:t>
            </a:r>
            <a:r>
              <a:rPr lang="en-AU" sz="1600" b="1" dirty="0"/>
              <a:t>the existing safety </a:t>
            </a:r>
            <a:r>
              <a:rPr lang="en-AU" sz="1600" b="1" dirty="0" smtClean="0"/>
              <a:t>margin </a:t>
            </a:r>
            <a:r>
              <a:rPr lang="en-AU" sz="1600" dirty="0" smtClean="0"/>
              <a:t>prescribed by Australian Law </a:t>
            </a:r>
            <a:r>
              <a:rPr lang="en-AU" sz="1600" dirty="0"/>
              <a:t>(minimum UKC of </a:t>
            </a:r>
            <a:r>
              <a:rPr lang="en-AU" sz="1600" dirty="0" smtClean="0"/>
              <a:t>1.0 m </a:t>
            </a:r>
            <a:r>
              <a:rPr lang="en-AU" sz="1600" dirty="0"/>
              <a:t>or 10% of </a:t>
            </a:r>
            <a:r>
              <a:rPr lang="en-AU" sz="1600" dirty="0" smtClean="0"/>
              <a:t>draught in POWC); and</a:t>
            </a:r>
            <a:endParaRPr lang="en-AU" sz="1600" dirty="0"/>
          </a:p>
          <a:p>
            <a:pPr lvl="1">
              <a:spcBef>
                <a:spcPts val="1200"/>
              </a:spcBef>
            </a:pPr>
            <a:r>
              <a:rPr lang="en-AU" sz="1600" b="1" dirty="0" smtClean="0"/>
              <a:t>evaluating </a:t>
            </a:r>
            <a:r>
              <a:rPr lang="en-AU" sz="1600" b="1" dirty="0"/>
              <a:t>the appropriateness of the current draught regime </a:t>
            </a:r>
            <a:r>
              <a:rPr lang="en-AU" sz="1600" dirty="0"/>
              <a:t>(maximum draught of </a:t>
            </a:r>
            <a:r>
              <a:rPr lang="en-AU" sz="1600" dirty="0" smtClean="0"/>
              <a:t>12.2 m).</a:t>
            </a:r>
          </a:p>
          <a:p>
            <a:pPr marL="628650" lvl="1" indent="0">
              <a:buNone/>
            </a:pPr>
            <a:endParaRPr lang="en-AU" sz="1200" dirty="0" smtClean="0"/>
          </a:p>
          <a:p>
            <a:pPr marL="0" indent="0">
              <a:buNone/>
            </a:pPr>
            <a:r>
              <a:rPr lang="en-AU" sz="1600" dirty="0" smtClean="0"/>
              <a:t>AMSA’s UKCM system also provides a mechanism to considering adopting a </a:t>
            </a:r>
            <a:r>
              <a:rPr lang="en-AU" sz="1600" dirty="0"/>
              <a:t>dynamic UKC regime (i.e. </a:t>
            </a:r>
            <a:r>
              <a:rPr lang="en-AU" sz="1600" dirty="0" smtClean="0"/>
              <a:t>requiring a </a:t>
            </a:r>
            <a:r>
              <a:rPr lang="en-AU" sz="1600" dirty="0"/>
              <a:t>minimum UKC </a:t>
            </a:r>
            <a:r>
              <a:rPr lang="en-AU" sz="1600" dirty="0" smtClean="0"/>
              <a:t>without a draught restriction).</a:t>
            </a:r>
            <a:endParaRPr lang="en-AU" sz="1600" dirty="0"/>
          </a:p>
        </p:txBody>
      </p:sp>
    </p:spTree>
    <p:extLst>
      <p:ext uri="{BB962C8B-B14F-4D97-AF65-F5344CB8AC3E}">
        <p14:creationId xmlns:p14="http://schemas.microsoft.com/office/powerpoint/2010/main" val="50924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1000"/>
                                        <p:tgtEl>
                                          <p:spTgt spid="7">
                                            <p:txEl>
                                              <p:pRg st="3" end="3"/>
                                            </p:txEl>
                                          </p:spTgt>
                                        </p:tgtEl>
                                      </p:cBhvr>
                                    </p:animEffect>
                                    <p:anim calcmode="lin" valueType="num">
                                      <p:cBhvr>
                                        <p:cTn id="2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anim calcmode="lin" valueType="num">
                                      <p:cBhvr>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advAuto="1000"/>
    </p:bldLst>
  </p:timing>
</p:sld>
</file>

<file path=ppt/theme/theme1.xml><?xml version="1.0" encoding="utf-8"?>
<a:theme xmlns:a="http://schemas.openxmlformats.org/drawingml/2006/main" name="AMSA Presentation Slides">
  <a:themeElements>
    <a:clrScheme name="7567_AMSA_ppt_1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567_AMSA_ppt_1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567_AMSA_ppt_1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567_AMSA_ppt_1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567_AMSA_ppt_1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567_AMSA_ppt_1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567_AMSA_ppt_1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567_AMSA_ppt_1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567_AMSA_ppt_1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567_AMSA_ppt_1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567_AMSA_ppt_1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567_AMSA_ppt_1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567_AMSA_ppt_1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567_AMSA_ppt_1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Curve 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ogo Curve Header">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Slide">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AMSA Presentation Slides</Template>
  <TotalTime>775</TotalTime>
  <Words>1987</Words>
  <Application>Microsoft Office PowerPoint</Application>
  <PresentationFormat>On-screen Show (16:9)</PresentationFormat>
  <Paragraphs>217</Paragraphs>
  <Slides>42</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42</vt:i4>
      </vt:variant>
    </vt:vector>
  </HeadingPairs>
  <TitlesOfParts>
    <vt:vector size="52" baseType="lpstr">
      <vt:lpstr>Arial</vt:lpstr>
      <vt:lpstr>Calibri</vt:lpstr>
      <vt:lpstr>Times New Roman</vt:lpstr>
      <vt:lpstr>Wingdings</vt:lpstr>
      <vt:lpstr>Wingdings 2</vt:lpstr>
      <vt:lpstr>Wingdings 3</vt:lpstr>
      <vt:lpstr>AMSA Presentation Slides</vt:lpstr>
      <vt:lpstr>Blank Curve Header</vt:lpstr>
      <vt:lpstr>Logo Curve Header</vt:lpstr>
      <vt:lpstr>Blank Slide</vt:lpstr>
      <vt:lpstr> AMSA’s Under Keel Clearance Management (UKCM) System for Torres Strait</vt:lpstr>
      <vt:lpstr>Presentation Overview</vt:lpstr>
      <vt:lpstr>Where is Torres Strait?</vt:lpstr>
      <vt:lpstr>UKCM System - Monitoring Area</vt:lpstr>
      <vt:lpstr>Monitoring Area Approaches</vt:lpstr>
      <vt:lpstr>PowerPoint Presentation</vt:lpstr>
      <vt:lpstr>Why a UKCM System? </vt:lpstr>
      <vt:lpstr>Why a UKCM System?</vt:lpstr>
      <vt:lpstr>Why a UKCM System? </vt:lpstr>
      <vt:lpstr>UKCM Framework</vt:lpstr>
      <vt:lpstr>UKCM System - Home Tab</vt:lpstr>
      <vt:lpstr>UKCM System – Vessels Tab</vt:lpstr>
      <vt:lpstr>UKCM System - Voyage Planning</vt:lpstr>
      <vt:lpstr>UKCM System – Voyage Planning</vt:lpstr>
      <vt:lpstr>UKCM System – Transit Planning</vt:lpstr>
      <vt:lpstr>PowerPoint Presentation</vt:lpstr>
      <vt:lpstr>PowerPoint Presentation</vt:lpstr>
      <vt:lpstr>PowerPoint Presentation</vt:lpstr>
      <vt:lpstr>PowerPoint Presentation</vt:lpstr>
      <vt:lpstr>PowerPoint Presentation</vt:lpstr>
      <vt:lpstr>UKCM System - Transit Monitoring</vt:lpstr>
      <vt:lpstr>UKCM System - Transit Monitoring</vt:lpstr>
      <vt:lpstr>UKCMS AIS sensors</vt:lpstr>
      <vt:lpstr>UKCM System Connectivity</vt:lpstr>
      <vt:lpstr>Met-Ocean Sensors &amp; Real-Time Info</vt:lpstr>
      <vt:lpstr>Map of Met-Ocean Sensors</vt:lpstr>
      <vt:lpstr>Met-Ocean Service </vt:lpstr>
      <vt:lpstr>Met Ocean Data – Tide Detail</vt:lpstr>
      <vt:lpstr>PowerPoint Presentation</vt:lpstr>
      <vt:lpstr>PowerPoint Presentation</vt:lpstr>
      <vt:lpstr>PowerPoint Presentation</vt:lpstr>
      <vt:lpstr>PowerPoint Presentation</vt:lpstr>
      <vt:lpstr>Current &amp; Future Arrangements</vt:lpstr>
      <vt:lpstr>UKCM System Overview - Nodes</vt:lpstr>
      <vt:lpstr>UKCM System Overview – Nodes &amp; Routes</vt:lpstr>
      <vt:lpstr>UKCM System Overview - Grid</vt:lpstr>
      <vt:lpstr>Chart Overlay Enhancement</vt:lpstr>
      <vt:lpstr>UKCM System Nodes</vt:lpstr>
      <vt:lpstr>Chart Overlays</vt:lpstr>
      <vt:lpstr>UKCM System - Chart Overlays</vt:lpstr>
      <vt:lpstr>System Overview - Summary</vt:lpstr>
      <vt:lpstr>Thank You</vt:lpstr>
    </vt:vector>
  </TitlesOfParts>
  <Company>AMSA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Conrad Adams</dc:creator>
  <cp:lastModifiedBy>Project Officer Peru</cp:lastModifiedBy>
  <cp:revision>107</cp:revision>
  <cp:lastPrinted>2016-02-23T00:49:19Z</cp:lastPrinted>
  <dcterms:created xsi:type="dcterms:W3CDTF">2016-02-21T23:24:17Z</dcterms:created>
  <dcterms:modified xsi:type="dcterms:W3CDTF">2019-08-09T11:13:10Z</dcterms:modified>
</cp:coreProperties>
</file>